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charts/style1.xml" ContentType="application/vnd.ms-office.chartstyl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charts/colors1.xml" ContentType="application/vnd.ms-office.chartcolorstyle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714" r:id="rId2"/>
    <p:sldId id="729" r:id="rId3"/>
    <p:sldId id="699" r:id="rId4"/>
    <p:sldId id="308" r:id="rId5"/>
    <p:sldId id="339" r:id="rId6"/>
    <p:sldId id="733" r:id="rId7"/>
    <p:sldId id="720" r:id="rId8"/>
    <p:sldId id="354" r:id="rId9"/>
    <p:sldId id="457" r:id="rId10"/>
    <p:sldId id="719" r:id="rId11"/>
    <p:sldId id="734" r:id="rId12"/>
    <p:sldId id="736" r:id="rId13"/>
    <p:sldId id="735" r:id="rId14"/>
    <p:sldId id="737" r:id="rId15"/>
    <p:sldId id="715" r:id="rId16"/>
  </p:sldIdLst>
  <p:sldSz cx="12192000" cy="6858000"/>
  <p:notesSz cx="6858000" cy="9144000"/>
  <p:defaultTextStyle>
    <a:defPPr>
      <a:defRPr lang="ko-K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9A1E"/>
    <a:srgbClr val="66E80E"/>
    <a:srgbClr val="415463"/>
    <a:srgbClr val="EA8010"/>
    <a:srgbClr val="231F20"/>
    <a:srgbClr val="91BA5B"/>
    <a:srgbClr val="A6A6A6"/>
    <a:srgbClr val="5B9BD5"/>
    <a:srgbClr val="A9D18E"/>
    <a:srgbClr val="FFC0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0658" autoAdjust="0"/>
    <p:restoredTop sz="94662" autoAdjust="0"/>
  </p:normalViewPr>
  <p:slideViewPr>
    <p:cSldViewPr snapToObjects="1">
      <p:cViewPr varScale="1">
        <p:scale>
          <a:sx n="114" d="100"/>
          <a:sy n="114" d="100"/>
        </p:scale>
        <p:origin x="-726" y="-96"/>
      </p:cViewPr>
      <p:guideLst>
        <p:guide orient="horz" pos="2076"/>
        <p:guide pos="3788"/>
        <p:guide pos="7378"/>
        <p:guide pos="362"/>
        <p:guide pos="546"/>
        <p:guide pos="70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Office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中国企业加油市场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rPr>
              <a:t>规模</a:t>
            </a:r>
          </a:p>
        </c:rich>
      </c:tx>
      <c:layout>
        <c:manualLayout>
          <c:xMode val="edge"/>
          <c:yMode val="edge"/>
          <c:x val="0.30823281559706117"/>
          <c:y val="4.5495905368516804E-3"/>
        </c:manualLayout>
      </c:layout>
      <c:spPr>
        <a:noFill/>
        <a:ln>
          <a:noFill/>
        </a:ln>
        <a:effectLst/>
      </c:spPr>
    </c:title>
    <c:plotArea>
      <c:layout>
        <c:manualLayout>
          <c:layoutTarget val="inner"/>
          <c:xMode val="edge"/>
          <c:yMode val="edge"/>
          <c:x val="0.22571533852512923"/>
          <c:y val="0.27343039126478624"/>
          <c:w val="0.63984674329501934"/>
          <c:h val="0.57876857749469235"/>
        </c:manualLayout>
      </c:layout>
      <c:barChart>
        <c:barDir val="col"/>
        <c:grouping val="percentStacked"/>
        <c:ser>
          <c:idx val="0"/>
          <c:order val="0"/>
          <c:tx>
            <c:strRef>
              <c:f>Sheet1!$A$2</c:f>
              <c:strCache>
                <c:ptCount val="1"/>
                <c:pt idx="0">
                  <c:v>加油卡型企业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cap="none" spc="0" normalizeH="0" baseline="0">
                    <a:solidFill>
                      <a:schemeClr val="bg1"/>
                    </a:solidFill>
                    <a:uFill>
                      <a:solidFill>
                        <a:schemeClr val="bg1"/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ctr"/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数量</c:v>
                </c:pt>
                <c:pt idx="1">
                  <c:v>销量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0.55000000000000004</c:v>
                </c:pt>
                <c:pt idx="1">
                  <c:v>0.6525000000000003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定点加油型企业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cap="none" spc="0" normalizeH="0" baseline="0">
                    <a:solidFill>
                      <a:schemeClr val="bg1"/>
                    </a:solidFill>
                    <a:uFill>
                      <a:solidFill>
                        <a:schemeClr val="bg1"/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ctr"/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数量</c:v>
                </c:pt>
                <c:pt idx="1">
                  <c:v>销量</c:v>
                </c:pt>
              </c:strCache>
            </c:strRef>
          </c:cat>
          <c:val>
            <c:numRef>
              <c:f>Sheet1!$B$3:$C$3</c:f>
              <c:numCache>
                <c:formatCode>General</c:formatCode>
                <c:ptCount val="2"/>
                <c:pt idx="0">
                  <c:v>0.2</c:v>
                </c:pt>
                <c:pt idx="1">
                  <c:v>0.24450000000000008</c:v>
                </c:pt>
              </c:numCache>
            </c:numRef>
          </c:val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自有加油站型企业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200" b="1" i="0" u="none" strike="noStrike" kern="1200" cap="none" spc="0" normalizeH="0" baseline="0">
                    <a:solidFill>
                      <a:schemeClr val="bg1"/>
                    </a:solidFill>
                    <a:uFill>
                      <a:solidFill>
                        <a:schemeClr val="bg1"/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ctr"/>
            <c:showVal val="1"/>
            <c:extLst>
              <c:ext xmlns:c15="http://schemas.microsoft.com/office/drawing/2012/chart" uri="{CE6537A1-D6FC-4f65-9D91-7224C49458BB}">
                <c15:layout/>
                <c15:showLeaderLines val="0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数量</c:v>
                </c:pt>
                <c:pt idx="1">
                  <c:v>销量</c:v>
                </c:pt>
              </c:strCache>
            </c:strRef>
          </c:cat>
          <c:val>
            <c:numRef>
              <c:f>Sheet1!$B$4:$C$4</c:f>
              <c:numCache>
                <c:formatCode>General</c:formatCode>
                <c:ptCount val="2"/>
                <c:pt idx="0">
                  <c:v>0.25</c:v>
                </c:pt>
                <c:pt idx="1">
                  <c:v>0.10299999999999998</c:v>
                </c:pt>
              </c:numCache>
            </c:numRef>
          </c:val>
        </c:ser>
        <c:dLbls>
          <c:showVal val="1"/>
        </c:dLbls>
        <c:gapWidth val="107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120589696"/>
        <c:axId val="120624256"/>
      </c:barChart>
      <c:catAx>
        <c:axId val="120589696"/>
        <c:scaling>
          <c:orientation val="minMax"/>
        </c:scaling>
        <c:axPos val="b"/>
        <c:numFmt formatCode="0.00%" sourceLinked="0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4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  <c:crossAx val="120624256"/>
        <c:crosses val="autoZero"/>
        <c:auto val="1"/>
        <c:lblAlgn val="ctr"/>
        <c:lblOffset val="100"/>
      </c:catAx>
      <c:valAx>
        <c:axId val="120624256"/>
        <c:scaling>
          <c:orientation val="minMax"/>
        </c:scaling>
        <c:delete val="1"/>
        <c:axPos val="l"/>
        <c:numFmt formatCode="0%" sourceLinked="1"/>
        <c:tickLblPos val="nextTo"/>
        <c:crossAx val="1205896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0274427186568712"/>
          <c:y val="0.13466787989081"/>
          <c:w val="0.88729273079280069"/>
          <c:h val="9.008189262966336E-2"/>
        </c:manualLayout>
      </c:layout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4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chemeClr val="tx1">
                    <a:lumMod val="65000"/>
                    <a:lumOff val="35000"/>
                  </a:schemeClr>
                </a:solidFill>
              </a:uFill>
              <a:latin typeface="+mn-lt"/>
              <a:ea typeface="微软雅黑" panose="020B0503020204020204" charset="-122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1"/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pPr/>
              <a:t>2017/11/3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714438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2017/11/3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59659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3BFC9-37BC-400D-AD1A-8548763EB8E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fld id="{1CF3D908-6DDF-4BBA-A625-8B055FA29321}" type="datetimeFigureOut">
              <a:rPr lang="zh-CN" altLang="en-US" smtClean="0"/>
              <a:pPr/>
              <a:t>2017/11/3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B821BB6-FFC6-4F4F-BB7C-1255C9EBF2D9}" type="datetimeFigureOut">
              <a:rPr lang="zh-CN" altLang="en-US" smtClean="0"/>
              <a:pPr/>
              <a:t>2017/11/3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 latinLnBrk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C64BCCB-ADEB-4518-A4EE-F2D81D870D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Malgun Gothic" panose="020B0503020000020004" charset="-127"/>
        </a:defRPr>
      </a:lvl1pPr>
      <a:lvl2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2pPr>
      <a:lvl3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3pPr>
      <a:lvl4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4pPr>
      <a:lvl5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9pPr>
    </p:titleStyle>
    <p:bodyStyle>
      <a:lvl1pPr marL="228600" indent="-228600" algn="l" rtl="0" fontAlgn="base" latinLnBrk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1pPr>
      <a:lvl2pPr marL="6858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2pPr>
      <a:lvl3pPr marL="11430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3pPr>
      <a:lvl4pPr marL="16002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4pPr>
      <a:lvl5pPr marL="20574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3"/>
          <p:cNvSpPr txBox="1">
            <a:spLocks noChangeArrowheads="1"/>
          </p:cNvSpPr>
          <p:nvPr/>
        </p:nvSpPr>
        <p:spPr bwMode="auto">
          <a:xfrm>
            <a:off x="581827" y="1080541"/>
            <a:ext cx="7900988" cy="192052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48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西航石化 </a:t>
            </a:r>
            <a:r>
              <a:rPr lang="zh-CN" altLang="zh-CN" sz="48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48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企业用油预约配送平台</a:t>
            </a:r>
            <a:endParaRPr lang="zh-CN" altLang="en-US" sz="4800" b="1" dirty="0" smtClean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95631" y="3514725"/>
            <a:ext cx="4691136" cy="498475"/>
            <a:chOff x="938" y="6292"/>
            <a:chExt cx="10047" cy="785"/>
          </a:xfrm>
        </p:grpSpPr>
        <p:sp>
          <p:nvSpPr>
            <p:cNvPr id="6" name="Rectangle 5"/>
            <p:cNvSpPr/>
            <p:nvPr/>
          </p:nvSpPr>
          <p:spPr>
            <a:xfrm>
              <a:off x="938" y="6292"/>
              <a:ext cx="10047" cy="785"/>
            </a:xfrm>
            <a:prstGeom prst="rect">
              <a:avLst/>
            </a:prstGeom>
            <a:solidFill>
              <a:srgbClr val="FF8A00"/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sp>
          <p:nvSpPr>
            <p:cNvPr id="8196" name="Rectangle 3"/>
            <p:cNvSpPr txBox="1">
              <a:spLocks noChangeArrowheads="1"/>
            </p:cNvSpPr>
            <p:nvPr/>
          </p:nvSpPr>
          <p:spPr bwMode="auto">
            <a:xfrm>
              <a:off x="1100" y="6470"/>
              <a:ext cx="9723" cy="48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zh-CN" altLang="en-US" sz="24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</a:rPr>
                <a:t>  降低用油成本，提升管理效率！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28421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6166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公司及模式介绍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4339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2.4 </a:t>
            </a: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西航石化流动加油站和撬装加油站</a:t>
            </a:r>
            <a:endParaRPr lang="zh-CN" altLang="en-US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252" name=" 252"/>
          <p:cNvSpPr/>
          <p:nvPr/>
        </p:nvSpPr>
        <p:spPr>
          <a:xfrm>
            <a:off x="2000525" y="2694098"/>
            <a:ext cx="4592320" cy="234315"/>
          </a:xfrm>
          <a:prstGeom prst="mathPlus">
            <a:avLst>
              <a:gd name="adj1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294" tIns="45645" rIns="91294" bIns="45645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1249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5" name="图片 4" descr="2.pic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5235" y="1441162"/>
            <a:ext cx="2161739" cy="2942948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11" name="图片 10" descr="10.pic_h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27208" y="1441161"/>
            <a:ext cx="4635825" cy="2942949"/>
          </a:xfrm>
          <a:prstGeom prst="rect">
            <a:avLst/>
          </a:prstGeom>
        </p:spPr>
      </p:pic>
      <p:pic>
        <p:nvPicPr>
          <p:cNvPr id="12" name="图片 11" descr="11.pic_hd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65602" y="2694098"/>
            <a:ext cx="3536192" cy="204285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65602" y="4749351"/>
            <a:ext cx="3536192" cy="18583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35235" y="4471793"/>
            <a:ext cx="6927798" cy="213592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65603" y="1438682"/>
            <a:ext cx="3536192" cy="109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4332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/>
          <p:cNvSpPr txBox="1">
            <a:spLocks noChangeArrowheads="1"/>
          </p:cNvSpPr>
          <p:nvPr/>
        </p:nvSpPr>
        <p:spPr bwMode="auto">
          <a:xfrm>
            <a:off x="6545263" y="976313"/>
            <a:ext cx="4540250" cy="6013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400" b="1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rPr>
              <a:t>目录</a:t>
            </a: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554788" y="2555240"/>
            <a:ext cx="4387215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0000" tIns="46800" rIns="90000" bIns="46800">
            <a:spAutoFit/>
          </a:bodyPr>
          <a:lstStyle>
            <a:defPPr>
              <a:defRPr lang="ko-KR"/>
            </a:defPPr>
            <a:lvl1pPr>
              <a:defRPr kumimoji="1" sz="2400" ker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01. 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国内加油业务背景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6554788" y="3162935"/>
            <a:ext cx="4639310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02. 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公司及模式介绍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555105" y="3770630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0000" tIns="46800" rIns="90000" bIns="46800">
            <a:spAutoFit/>
          </a:bodyPr>
          <a:lstStyle/>
          <a:p>
            <a:pPr latinLnBrk="1">
              <a:lnSpc>
                <a:spcPct val="120000"/>
              </a:lnSpc>
              <a:defRPr/>
            </a:pPr>
            <a:r>
              <a:rPr kumimoji="1" lang="zh-CN" altLang="en-US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03. </a:t>
            </a:r>
            <a:r>
              <a:rPr kumimoji="1" lang="zh-CN" altLang="en-US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团队介绍</a:t>
            </a:r>
          </a:p>
        </p:txBody>
      </p:sp>
      <p:sp>
        <p:nvSpPr>
          <p:cNvPr id="13" name="Rectangle 11"/>
          <p:cNvSpPr/>
          <p:nvPr/>
        </p:nvSpPr>
        <p:spPr>
          <a:xfrm>
            <a:off x="6597417" y="1919681"/>
            <a:ext cx="4370388" cy="102066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6564892" y="4401203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l" fontAlgn="base" latinLnBrk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</a:t>
            </a:r>
            <a:r>
              <a:rPr kumimoji="1" lang="en-US" altLang="zh-CN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. 融资计划</a:t>
            </a:r>
            <a:endParaRPr kumimoji="1" lang="zh-CN" altLang="en-US" sz="2400" kern="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1324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团队介绍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团队风采展示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149" name="文本框 148"/>
          <p:cNvSpPr txBox="1"/>
          <p:nvPr/>
        </p:nvSpPr>
        <p:spPr>
          <a:xfrm>
            <a:off x="3330772" y="4048588"/>
            <a:ext cx="1421765" cy="38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企业车队</a:t>
            </a:r>
          </a:p>
        </p:txBody>
      </p:sp>
      <p:sp>
        <p:nvSpPr>
          <p:cNvPr id="152" name="Oval 45"/>
          <p:cNvSpPr/>
          <p:nvPr/>
        </p:nvSpPr>
        <p:spPr>
          <a:xfrm>
            <a:off x="1593030" y="2275387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5717025" y="3529025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500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6" name="Oval 45"/>
          <p:cNvSpPr/>
          <p:nvPr/>
        </p:nvSpPr>
        <p:spPr>
          <a:xfrm>
            <a:off x="9197330" y="2365070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8" name="Oval 45"/>
          <p:cNvSpPr/>
          <p:nvPr/>
        </p:nvSpPr>
        <p:spPr>
          <a:xfrm>
            <a:off x="5413556" y="2344290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52" name="Rectangle 3"/>
          <p:cNvSpPr txBox="1">
            <a:spLocks noChangeArrowheads="1"/>
          </p:cNvSpPr>
          <p:nvPr/>
        </p:nvSpPr>
        <p:spPr bwMode="auto">
          <a:xfrm>
            <a:off x="4452926" y="3698020"/>
            <a:ext cx="3160800" cy="717503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2003-2015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先后就职于金山网络和腾讯，原腾讯技术总监，曾主导开发过金山词霸、</a:t>
            </a:r>
            <a:r>
              <a:rPr lang="en-US" altLang="zh-CN" sz="1200" b="1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浏览器、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QROM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的产品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19" name="TextBox 60"/>
          <p:cNvSpPr txBox="1">
            <a:spLocks noChangeArrowheads="1"/>
          </p:cNvSpPr>
          <p:nvPr/>
        </p:nvSpPr>
        <p:spPr bwMode="auto">
          <a:xfrm>
            <a:off x="2866244" y="2544050"/>
            <a:ext cx="76335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腾讯总监</a:t>
            </a:r>
            <a:endParaRPr lang="en-US" altLang="zh-CN" sz="11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手机</a:t>
            </a:r>
            <a:r>
              <a:rPr lang="en-US" altLang="zh-CN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QQ</a:t>
            </a:r>
          </a:p>
          <a:p>
            <a:pPr eaLnBrk="1" hangingPunct="1">
              <a:buFontTx/>
              <a:buNone/>
            </a:pP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创业一次</a:t>
            </a:r>
            <a:endParaRPr lang="en-US" altLang="zh-CN" sz="11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成功退出</a:t>
            </a:r>
            <a:endParaRPr lang="en-US" altLang="zh-CN" sz="11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" name="TextBox 59"/>
          <p:cNvSpPr txBox="1">
            <a:spLocks noChangeArrowheads="1"/>
          </p:cNvSpPr>
          <p:nvPr/>
        </p:nvSpPr>
        <p:spPr bwMode="auto">
          <a:xfrm>
            <a:off x="1765585" y="2530105"/>
            <a:ext cx="9064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徐铮</a:t>
            </a:r>
            <a:endParaRPr lang="en-US" altLang="zh-CN" sz="28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2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创始人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TextBox 60"/>
          <p:cNvSpPr txBox="1">
            <a:spLocks noChangeArrowheads="1"/>
          </p:cNvSpPr>
          <p:nvPr/>
        </p:nvSpPr>
        <p:spPr bwMode="auto">
          <a:xfrm>
            <a:off x="6718189" y="2545448"/>
            <a:ext cx="748923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腾讯</a:t>
            </a:r>
            <a:r>
              <a:rPr lang="en-US" altLang="zh-CN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sz="11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开发总监</a:t>
            </a:r>
            <a:endParaRPr lang="en-US" altLang="zh-CN" sz="11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创业一次</a:t>
            </a:r>
            <a:endParaRPr lang="en-US" altLang="zh-CN" sz="11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成功退出</a:t>
            </a:r>
            <a:endParaRPr lang="en-US" altLang="zh-CN" sz="11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TextBox 60"/>
          <p:cNvSpPr txBox="1">
            <a:spLocks noChangeArrowheads="1"/>
          </p:cNvSpPr>
          <p:nvPr/>
        </p:nvSpPr>
        <p:spPr bwMode="auto">
          <a:xfrm>
            <a:off x="10486244" y="2580403"/>
            <a:ext cx="780983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物流</a:t>
            </a:r>
            <a:r>
              <a:rPr lang="en-US" altLang="zh-CN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20</a:t>
            </a: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sz="11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德邦经理</a:t>
            </a:r>
            <a:endParaRPr lang="en-US" altLang="zh-CN" sz="11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100" b="1" dirty="0" smtClean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千方总监</a:t>
            </a:r>
            <a:endParaRPr lang="en-US" altLang="zh-CN" sz="1100" b="1" dirty="0" smtClean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59"/>
          <p:cNvSpPr txBox="1">
            <a:spLocks noChangeArrowheads="1"/>
          </p:cNvSpPr>
          <p:nvPr/>
        </p:nvSpPr>
        <p:spPr bwMode="auto">
          <a:xfrm>
            <a:off x="5374249" y="2573449"/>
            <a:ext cx="1261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李天畅</a:t>
            </a:r>
            <a:endParaRPr lang="en-US" altLang="zh-CN" sz="28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2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联合创始人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59"/>
          <p:cNvSpPr txBox="1">
            <a:spLocks noChangeArrowheads="1"/>
          </p:cNvSpPr>
          <p:nvPr/>
        </p:nvSpPr>
        <p:spPr bwMode="auto">
          <a:xfrm>
            <a:off x="9142304" y="2566459"/>
            <a:ext cx="1261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马久红</a:t>
            </a:r>
            <a:endParaRPr lang="en-US" altLang="zh-CN" sz="28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2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联合创始人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Rectangle 3"/>
          <p:cNvSpPr txBox="1">
            <a:spLocks noChangeArrowheads="1"/>
          </p:cNvSpPr>
          <p:nvPr/>
        </p:nvSpPr>
        <p:spPr bwMode="auto">
          <a:xfrm>
            <a:off x="738150" y="3698020"/>
            <a:ext cx="3159479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2009-2015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任腾讯总监，负责过的产品有手机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，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空间</a:t>
            </a:r>
          </a:p>
        </p:txBody>
      </p:sp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731729" y="4538317"/>
            <a:ext cx="3149693" cy="717503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2015-2017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创办油帮，月流水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3000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万，被石油公司并购，天使轮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年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倍收益，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A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轮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16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个月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2.5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倍收益</a:t>
            </a:r>
          </a:p>
        </p:txBody>
      </p:sp>
      <p:sp>
        <p:nvSpPr>
          <p:cNvPr id="28" name="Rectangle 3"/>
          <p:cNvSpPr txBox="1">
            <a:spLocks noChangeArrowheads="1"/>
          </p:cNvSpPr>
          <p:nvPr/>
        </p:nvSpPr>
        <p:spPr bwMode="auto">
          <a:xfrm>
            <a:off x="720678" y="5549012"/>
            <a:ext cx="3160744" cy="308880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年毕业于西安电子科技大学计算机系</a:t>
            </a:r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 bwMode="auto">
          <a:xfrm>
            <a:off x="4452926" y="4701759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2015-2017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油帮帮联合创始人，被石油公司并购成功退出</a:t>
            </a:r>
          </a:p>
        </p:txBody>
      </p:sp>
      <p:sp>
        <p:nvSpPr>
          <p:cNvPr id="31" name="Rectangle 3"/>
          <p:cNvSpPr txBox="1">
            <a:spLocks noChangeArrowheads="1"/>
          </p:cNvSpPr>
          <p:nvPr/>
        </p:nvSpPr>
        <p:spPr bwMode="auto">
          <a:xfrm>
            <a:off x="4452982" y="5549012"/>
            <a:ext cx="3160744" cy="308880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2003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年毕业于西北农林计算机系</a:t>
            </a:r>
          </a:p>
        </p:txBody>
      </p:sp>
      <p:sp>
        <p:nvSpPr>
          <p:cNvPr id="33" name="Rectangle 3"/>
          <p:cNvSpPr txBox="1">
            <a:spLocks noChangeArrowheads="1"/>
          </p:cNvSpPr>
          <p:nvPr/>
        </p:nvSpPr>
        <p:spPr bwMode="auto">
          <a:xfrm>
            <a:off x="8382016" y="3715895"/>
            <a:ext cx="3160800" cy="717503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1996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加入物流行业，从事过仓储、调度、配送等多个链条模块管理工作，有大量的物流资源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93123" y="4779225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2010-2016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先后就职于德邦、千方物流，负责多项管理工作</a:t>
            </a:r>
          </a:p>
        </p:txBody>
      </p:sp>
      <p:sp>
        <p:nvSpPr>
          <p:cNvPr id="35" name="圆角矩形 34"/>
          <p:cNvSpPr/>
          <p:nvPr/>
        </p:nvSpPr>
        <p:spPr>
          <a:xfrm>
            <a:off x="533191" y="1440633"/>
            <a:ext cx="3890534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4"/>
          <p:cNvSpPr txBox="1"/>
          <p:nvPr/>
        </p:nvSpPr>
        <p:spPr>
          <a:xfrm>
            <a:off x="699235" y="1569581"/>
            <a:ext cx="365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豪华团队阵容，油帮帮成功退出</a:t>
            </a:r>
            <a:endParaRPr kumimoji="1" lang="zh-CN" altLang="en-US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/>
          <p:cNvSpPr txBox="1">
            <a:spLocks noChangeArrowheads="1"/>
          </p:cNvSpPr>
          <p:nvPr/>
        </p:nvSpPr>
        <p:spPr bwMode="auto">
          <a:xfrm>
            <a:off x="6545263" y="976313"/>
            <a:ext cx="4540250" cy="6013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400" b="1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rPr>
              <a:t>目录</a:t>
            </a: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554788" y="2555240"/>
            <a:ext cx="4387215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0000" tIns="46800" rIns="90000" bIns="46800">
            <a:spAutoFit/>
          </a:bodyPr>
          <a:lstStyle>
            <a:defPPr>
              <a:defRPr lang="ko-KR"/>
            </a:defPPr>
            <a:lvl1pPr>
              <a:defRPr kumimoji="1" sz="2400" ker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01. 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国内加油业务背景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6554788" y="3162935"/>
            <a:ext cx="4639310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02. 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公司及模式介绍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555105" y="3770630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l" fontAlgn="base" latinLnBrk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03. 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团队介绍</a:t>
            </a:r>
          </a:p>
        </p:txBody>
      </p:sp>
      <p:sp>
        <p:nvSpPr>
          <p:cNvPr id="13" name="Rectangle 11"/>
          <p:cNvSpPr/>
          <p:nvPr/>
        </p:nvSpPr>
        <p:spPr>
          <a:xfrm>
            <a:off x="6597417" y="1919681"/>
            <a:ext cx="4370388" cy="102066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6564892" y="4401203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0000" tIns="46800" rIns="90000" bIns="46800">
            <a:spAutoFit/>
          </a:bodyPr>
          <a:lstStyle/>
          <a:p>
            <a:pPr latinLnBrk="1">
              <a:lnSpc>
                <a:spcPct val="120000"/>
              </a:lnSpc>
              <a:defRPr/>
            </a:pPr>
            <a:r>
              <a:rPr kumimoji="1" lang="zh-CN" altLang="en-US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</a:t>
            </a:r>
            <a:r>
              <a:rPr kumimoji="1" lang="en-US" altLang="zh-CN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kumimoji="1" lang="zh-CN" altLang="en-US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. 融资计划</a:t>
            </a:r>
            <a:endParaRPr kumimoji="1" lang="zh-CN" altLang="en-US" sz="2400" kern="0" dirty="0" smtClean="0">
              <a:solidFill>
                <a:srgbClr val="EA801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1324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sz="3600" b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融资</a:t>
            </a:r>
            <a:r>
              <a:rPr lang="zh-CN" sz="3600" b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计划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融资计划及用途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149" name="文本框 148"/>
          <p:cNvSpPr txBox="1"/>
          <p:nvPr/>
        </p:nvSpPr>
        <p:spPr>
          <a:xfrm>
            <a:off x="3330772" y="4048588"/>
            <a:ext cx="1421765" cy="38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企业车队</a:t>
            </a:r>
          </a:p>
        </p:txBody>
      </p:sp>
      <p:sp>
        <p:nvSpPr>
          <p:cNvPr id="152" name="Oval 45"/>
          <p:cNvSpPr/>
          <p:nvPr/>
        </p:nvSpPr>
        <p:spPr>
          <a:xfrm>
            <a:off x="3455385" y="2401222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3326163" y="279079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" name="组合 154"/>
          <p:cNvGrpSpPr/>
          <p:nvPr/>
        </p:nvGrpSpPr>
        <p:grpSpPr>
          <a:xfrm>
            <a:off x="3305188" y="4938606"/>
            <a:ext cx="1421765" cy="1163955"/>
            <a:chOff x="7920" y="3242"/>
            <a:chExt cx="2239" cy="1833"/>
          </a:xfrm>
        </p:grpSpPr>
        <p:sp>
          <p:nvSpPr>
            <p:cNvPr id="156" name="Oval 45"/>
            <p:cNvSpPr/>
            <p:nvPr/>
          </p:nvSpPr>
          <p:spPr>
            <a:xfrm>
              <a:off x="8123" y="3242"/>
              <a:ext cx="1832" cy="1833"/>
            </a:xfrm>
            <a:prstGeom prst="ellipse">
              <a:avLst/>
            </a:prstGeom>
            <a:solidFill>
              <a:srgbClr val="91BA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57" name="文本框 156"/>
            <p:cNvSpPr txBox="1"/>
            <p:nvPr/>
          </p:nvSpPr>
          <p:spPr>
            <a:xfrm>
              <a:off x="7920" y="3836"/>
              <a:ext cx="2239" cy="5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grpFill/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用途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48" name="Oval 45"/>
          <p:cNvSpPr/>
          <p:nvPr/>
        </p:nvSpPr>
        <p:spPr>
          <a:xfrm>
            <a:off x="3442143" y="3686529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312921" y="4076101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15%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Rectangle 3"/>
          <p:cNvSpPr txBox="1">
            <a:spLocks noChangeArrowheads="1"/>
          </p:cNvSpPr>
          <p:nvPr/>
        </p:nvSpPr>
        <p:spPr bwMode="auto">
          <a:xfrm>
            <a:off x="5328221" y="2783403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融资金额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1000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万人民币或等额外币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2" name="Rectangle 3"/>
          <p:cNvSpPr txBox="1">
            <a:spLocks noChangeArrowheads="1"/>
          </p:cNvSpPr>
          <p:nvPr/>
        </p:nvSpPr>
        <p:spPr bwMode="auto">
          <a:xfrm>
            <a:off x="5328782" y="4082516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出让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15%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股权比例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3" name="Rectangle 3"/>
          <p:cNvSpPr txBox="1">
            <a:spLocks noChangeArrowheads="1"/>
          </p:cNvSpPr>
          <p:nvPr/>
        </p:nvSpPr>
        <p:spPr bwMode="auto">
          <a:xfrm>
            <a:off x="5343147" y="5349472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用产品研发、市场开拓及品牌建设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874" y="2505168"/>
            <a:ext cx="2047470" cy="2120018"/>
          </a:xfrm>
          <a:prstGeom prst="rect">
            <a:avLst/>
          </a:prstGeom>
        </p:spPr>
      </p:pic>
      <p:sp>
        <p:nvSpPr>
          <p:cNvPr id="56" name="圆角矩形 55"/>
          <p:cNvSpPr/>
          <p:nvPr/>
        </p:nvSpPr>
        <p:spPr>
          <a:xfrm>
            <a:off x="533191" y="1440633"/>
            <a:ext cx="3890534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9235" y="1569581"/>
            <a:ext cx="365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本轮计划融资</a:t>
            </a:r>
            <a:r>
              <a:rPr kumimoji="1" lang="en-US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1000</a:t>
            </a:r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万人民币</a:t>
            </a:r>
            <a:endParaRPr kumimoji="1" lang="zh-CN" altLang="en-US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718694" y="2680985"/>
            <a:ext cx="4591049" cy="500380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400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730218" y="1739750"/>
            <a:ext cx="4483100" cy="92233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altLang="ko-KR" sz="6000" dirty="0">
                <a:effectLst>
                  <a:outerShdw blurRad="12700" dist="25400" dir="2700000" algn="tl">
                    <a:srgbClr val="000000">
                      <a:alpha val="60000"/>
                    </a:srgbClr>
                  </a:outerShdw>
                </a:effectLst>
                <a:latin typeface="Calibri" panose="020F0502020204030204" pitchFamily="34" charset="0"/>
              </a:rPr>
              <a:t>Thank you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740648" y="2814487"/>
            <a:ext cx="451388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zh-CN" altLang="en-US" sz="1600" b="0" smtClean="0"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感谢您的关注与支持！</a:t>
            </a:r>
            <a:endParaRPr lang="zh-CN" altLang="ko-KR" sz="1600" b="0" dirty="0"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 descr="175933294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077143" y="3404424"/>
            <a:ext cx="1869367" cy="186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6172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/>
          <p:cNvSpPr txBox="1">
            <a:spLocks noChangeArrowheads="1"/>
          </p:cNvSpPr>
          <p:nvPr/>
        </p:nvSpPr>
        <p:spPr bwMode="auto">
          <a:xfrm>
            <a:off x="6545263" y="976313"/>
            <a:ext cx="4540250" cy="6013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400" b="1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rPr>
              <a:t>目录</a:t>
            </a: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554788" y="2555240"/>
            <a:ext cx="4387215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0000" tIns="46800" rIns="90000" bIns="46800">
            <a:spAutoFit/>
          </a:bodyPr>
          <a:lstStyle>
            <a:defPPr>
              <a:defRPr lang="ko-KR"/>
            </a:defPPr>
            <a:lvl1pPr>
              <a:defRPr kumimoji="1" sz="2400" ker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01. </a:t>
            </a:r>
            <a:r>
              <a:rPr lang="zh-CN" altLang="en-US" dirty="0">
                <a:sym typeface="+mn-ea"/>
              </a:rPr>
              <a:t>国内加油业务背景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6554788" y="3162935"/>
            <a:ext cx="4639310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02. 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公司及模式介绍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555105" y="3770630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l" fontAlgn="base" latinLnBrk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03. 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团队介绍</a:t>
            </a:r>
          </a:p>
        </p:txBody>
      </p:sp>
      <p:sp>
        <p:nvSpPr>
          <p:cNvPr id="13" name="Rectangle 11"/>
          <p:cNvSpPr/>
          <p:nvPr/>
        </p:nvSpPr>
        <p:spPr>
          <a:xfrm>
            <a:off x="6597417" y="1919681"/>
            <a:ext cx="4370388" cy="102066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6564892" y="4401203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l" fontAlgn="base" latinLnBrk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</a:t>
            </a:r>
            <a:r>
              <a:rPr kumimoji="1" lang="en-US" altLang="zh-CN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. 融资计划</a:t>
            </a:r>
            <a:endParaRPr kumimoji="1" lang="zh-CN" altLang="en-US" sz="2400" kern="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1324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022350" y="2659063"/>
            <a:ext cx="5546725" cy="420687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40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995363" y="1952625"/>
            <a:ext cx="7089775" cy="46166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70000"/>
              </a:lnSpc>
              <a:spcAft>
                <a:spcPts val="0"/>
              </a:spcAft>
              <a:defRPr/>
            </a:pPr>
            <a:r>
              <a:rPr lang="zh-CN" altLang="en-US" sz="4000" spc="-150" dirty="0" smtClean="0">
                <a:effectLst/>
                <a:latin typeface="微软雅黑" panose="020B0503020204020204" charset="-122"/>
                <a:ea typeface="微软雅黑" panose="020B0503020204020204" charset="-122"/>
              </a:rPr>
              <a:t>国内加油业务背景</a:t>
            </a:r>
            <a:r>
              <a:rPr lang="en-US" altLang="ko-KR" sz="4000" spc="-150" dirty="0" smtClean="0">
                <a:effectLst/>
                <a:latin typeface="微软雅黑" panose="020B0503020204020204" charset="-122"/>
                <a:ea typeface="微软雅黑" panose="020B0503020204020204" charset="-122"/>
              </a:rPr>
              <a:t> </a:t>
            </a:r>
            <a:endParaRPr lang="en-US" altLang="ko-KR" sz="4000" spc="-150" dirty="0"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459" name="Rectangle 3"/>
          <p:cNvSpPr txBox="1">
            <a:spLocks noChangeArrowheads="1"/>
          </p:cNvSpPr>
          <p:nvPr/>
        </p:nvSpPr>
        <p:spPr bwMode="auto">
          <a:xfrm>
            <a:off x="1125538" y="2727325"/>
            <a:ext cx="5346700" cy="2933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l"/>
            <a:r>
              <a:rPr lang="zh-CN" altLang="en-US" sz="1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加油市场概况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995500" y="3837521"/>
            <a:ext cx="547259" cy="623772"/>
            <a:chOff x="4021138" y="1814513"/>
            <a:chExt cx="669925" cy="763588"/>
          </a:xfrm>
          <a:solidFill>
            <a:schemeClr val="bg1"/>
          </a:solidFill>
        </p:grpSpPr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4140200" y="1938338"/>
              <a:ext cx="431800" cy="639763"/>
            </a:xfrm>
            <a:custGeom>
              <a:avLst/>
              <a:gdLst>
                <a:gd name="T0" fmla="*/ 96 w 272"/>
                <a:gd name="T1" fmla="*/ 7 h 403"/>
                <a:gd name="T2" fmla="*/ 40 w 272"/>
                <a:gd name="T3" fmla="*/ 40 h 403"/>
                <a:gd name="T4" fmla="*/ 5 w 272"/>
                <a:gd name="T5" fmla="*/ 97 h 403"/>
                <a:gd name="T6" fmla="*/ 1 w 272"/>
                <a:gd name="T7" fmla="*/ 148 h 403"/>
                <a:gd name="T8" fmla="*/ 29 w 272"/>
                <a:gd name="T9" fmla="*/ 232 h 403"/>
                <a:gd name="T10" fmla="*/ 55 w 272"/>
                <a:gd name="T11" fmla="*/ 273 h 403"/>
                <a:gd name="T12" fmla="*/ 63 w 272"/>
                <a:gd name="T13" fmla="*/ 314 h 403"/>
                <a:gd name="T14" fmla="*/ 55 w 272"/>
                <a:gd name="T15" fmla="*/ 329 h 403"/>
                <a:gd name="T16" fmla="*/ 55 w 272"/>
                <a:gd name="T17" fmla="*/ 349 h 403"/>
                <a:gd name="T18" fmla="*/ 55 w 272"/>
                <a:gd name="T19" fmla="*/ 364 h 403"/>
                <a:gd name="T20" fmla="*/ 61 w 272"/>
                <a:gd name="T21" fmla="*/ 384 h 403"/>
                <a:gd name="T22" fmla="*/ 80 w 272"/>
                <a:gd name="T23" fmla="*/ 402 h 403"/>
                <a:gd name="T24" fmla="*/ 189 w 272"/>
                <a:gd name="T25" fmla="*/ 403 h 403"/>
                <a:gd name="T26" fmla="*/ 206 w 272"/>
                <a:gd name="T27" fmla="*/ 387 h 403"/>
                <a:gd name="T28" fmla="*/ 217 w 272"/>
                <a:gd name="T29" fmla="*/ 370 h 403"/>
                <a:gd name="T30" fmla="*/ 217 w 272"/>
                <a:gd name="T31" fmla="*/ 349 h 403"/>
                <a:gd name="T32" fmla="*/ 217 w 272"/>
                <a:gd name="T33" fmla="*/ 334 h 403"/>
                <a:gd name="T34" fmla="*/ 212 w 272"/>
                <a:gd name="T35" fmla="*/ 316 h 403"/>
                <a:gd name="T36" fmla="*/ 214 w 272"/>
                <a:gd name="T37" fmla="*/ 278 h 403"/>
                <a:gd name="T38" fmla="*/ 236 w 272"/>
                <a:gd name="T39" fmla="*/ 243 h 403"/>
                <a:gd name="T40" fmla="*/ 269 w 272"/>
                <a:gd name="T41" fmla="*/ 161 h 403"/>
                <a:gd name="T42" fmla="*/ 270 w 272"/>
                <a:gd name="T43" fmla="*/ 110 h 403"/>
                <a:gd name="T44" fmla="*/ 241 w 272"/>
                <a:gd name="T45" fmla="*/ 50 h 403"/>
                <a:gd name="T46" fmla="*/ 189 w 272"/>
                <a:gd name="T47" fmla="*/ 11 h 403"/>
                <a:gd name="T48" fmla="*/ 136 w 272"/>
                <a:gd name="T49" fmla="*/ 0 h 403"/>
                <a:gd name="T50" fmla="*/ 201 w 272"/>
                <a:gd name="T51" fmla="*/ 367 h 403"/>
                <a:gd name="T52" fmla="*/ 202 w 272"/>
                <a:gd name="T53" fmla="*/ 373 h 403"/>
                <a:gd name="T54" fmla="*/ 192 w 272"/>
                <a:gd name="T55" fmla="*/ 385 h 403"/>
                <a:gd name="T56" fmla="*/ 87 w 272"/>
                <a:gd name="T57" fmla="*/ 389 h 403"/>
                <a:gd name="T58" fmla="*/ 79 w 272"/>
                <a:gd name="T59" fmla="*/ 381 h 403"/>
                <a:gd name="T60" fmla="*/ 69 w 272"/>
                <a:gd name="T61" fmla="*/ 370 h 403"/>
                <a:gd name="T62" fmla="*/ 71 w 272"/>
                <a:gd name="T63" fmla="*/ 353 h 403"/>
                <a:gd name="T64" fmla="*/ 70 w 272"/>
                <a:gd name="T65" fmla="*/ 347 h 403"/>
                <a:gd name="T66" fmla="*/ 70 w 272"/>
                <a:gd name="T67" fmla="*/ 332 h 403"/>
                <a:gd name="T68" fmla="*/ 72 w 272"/>
                <a:gd name="T69" fmla="*/ 324 h 403"/>
                <a:gd name="T70" fmla="*/ 203 w 272"/>
                <a:gd name="T71" fmla="*/ 329 h 403"/>
                <a:gd name="T72" fmla="*/ 203 w 272"/>
                <a:gd name="T73" fmla="*/ 347 h 403"/>
                <a:gd name="T74" fmla="*/ 92 w 272"/>
                <a:gd name="T75" fmla="*/ 196 h 403"/>
                <a:gd name="T76" fmla="*/ 148 w 272"/>
                <a:gd name="T77" fmla="*/ 186 h 403"/>
                <a:gd name="T78" fmla="*/ 109 w 272"/>
                <a:gd name="T79" fmla="*/ 310 h 403"/>
                <a:gd name="T80" fmla="*/ 197 w 272"/>
                <a:gd name="T81" fmla="*/ 285 h 403"/>
                <a:gd name="T82" fmla="*/ 185 w 272"/>
                <a:gd name="T83" fmla="*/ 170 h 403"/>
                <a:gd name="T84" fmla="*/ 148 w 272"/>
                <a:gd name="T85" fmla="*/ 168 h 403"/>
                <a:gd name="T86" fmla="*/ 92 w 272"/>
                <a:gd name="T87" fmla="*/ 178 h 403"/>
                <a:gd name="T88" fmla="*/ 77 w 272"/>
                <a:gd name="T89" fmla="*/ 310 h 403"/>
                <a:gd name="T90" fmla="*/ 68 w 272"/>
                <a:gd name="T91" fmla="*/ 265 h 403"/>
                <a:gd name="T92" fmla="*/ 41 w 272"/>
                <a:gd name="T93" fmla="*/ 225 h 403"/>
                <a:gd name="T94" fmla="*/ 15 w 272"/>
                <a:gd name="T95" fmla="*/ 147 h 403"/>
                <a:gd name="T96" fmla="*/ 19 w 272"/>
                <a:gd name="T97" fmla="*/ 101 h 403"/>
                <a:gd name="T98" fmla="*/ 49 w 272"/>
                <a:gd name="T99" fmla="*/ 51 h 403"/>
                <a:gd name="T100" fmla="*/ 99 w 272"/>
                <a:gd name="T101" fmla="*/ 21 h 403"/>
                <a:gd name="T102" fmla="*/ 149 w 272"/>
                <a:gd name="T103" fmla="*/ 16 h 403"/>
                <a:gd name="T104" fmla="*/ 204 w 272"/>
                <a:gd name="T105" fmla="*/ 36 h 403"/>
                <a:gd name="T106" fmla="*/ 244 w 272"/>
                <a:gd name="T107" fmla="*/ 79 h 403"/>
                <a:gd name="T108" fmla="*/ 258 w 272"/>
                <a:gd name="T109" fmla="*/ 138 h 403"/>
                <a:gd name="T110" fmla="*/ 245 w 272"/>
                <a:gd name="T111" fmla="*/ 194 h 403"/>
                <a:gd name="T112" fmla="*/ 208 w 272"/>
                <a:gd name="T113" fmla="*/ 26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72" h="403">
                  <a:moveTo>
                    <a:pt x="136" y="0"/>
                  </a:moveTo>
                  <a:lnTo>
                    <a:pt x="136" y="0"/>
                  </a:lnTo>
                  <a:lnTo>
                    <a:pt x="122" y="2"/>
                  </a:lnTo>
                  <a:lnTo>
                    <a:pt x="109" y="4"/>
                  </a:lnTo>
                  <a:lnTo>
                    <a:pt x="96" y="7"/>
                  </a:lnTo>
                  <a:lnTo>
                    <a:pt x="83" y="11"/>
                  </a:lnTo>
                  <a:lnTo>
                    <a:pt x="71" y="18"/>
                  </a:lnTo>
                  <a:lnTo>
                    <a:pt x="59" y="24"/>
                  </a:lnTo>
                  <a:lnTo>
                    <a:pt x="49" y="32"/>
                  </a:lnTo>
                  <a:lnTo>
                    <a:pt x="40" y="40"/>
                  </a:lnTo>
                  <a:lnTo>
                    <a:pt x="31" y="50"/>
                  </a:lnTo>
                  <a:lnTo>
                    <a:pt x="22" y="61"/>
                  </a:lnTo>
                  <a:lnTo>
                    <a:pt x="16" y="73"/>
                  </a:lnTo>
                  <a:lnTo>
                    <a:pt x="11" y="85"/>
                  </a:lnTo>
                  <a:lnTo>
                    <a:pt x="5" y="97"/>
                  </a:lnTo>
                  <a:lnTo>
                    <a:pt x="2" y="110"/>
                  </a:lnTo>
                  <a:lnTo>
                    <a:pt x="0" y="124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1" y="148"/>
                  </a:lnTo>
                  <a:lnTo>
                    <a:pt x="3" y="161"/>
                  </a:lnTo>
                  <a:lnTo>
                    <a:pt x="6" y="178"/>
                  </a:lnTo>
                  <a:lnTo>
                    <a:pt x="13" y="198"/>
                  </a:lnTo>
                  <a:lnTo>
                    <a:pt x="22" y="220"/>
                  </a:lnTo>
                  <a:lnTo>
                    <a:pt x="29" y="232"/>
                  </a:lnTo>
                  <a:lnTo>
                    <a:pt x="35" y="243"/>
                  </a:lnTo>
                  <a:lnTo>
                    <a:pt x="44" y="255"/>
                  </a:lnTo>
                  <a:lnTo>
                    <a:pt x="53" y="268"/>
                  </a:lnTo>
                  <a:lnTo>
                    <a:pt x="53" y="268"/>
                  </a:lnTo>
                  <a:lnTo>
                    <a:pt x="55" y="273"/>
                  </a:lnTo>
                  <a:lnTo>
                    <a:pt x="58" y="277"/>
                  </a:lnTo>
                  <a:lnTo>
                    <a:pt x="60" y="289"/>
                  </a:lnTo>
                  <a:lnTo>
                    <a:pt x="62" y="301"/>
                  </a:lnTo>
                  <a:lnTo>
                    <a:pt x="63" y="314"/>
                  </a:lnTo>
                  <a:lnTo>
                    <a:pt x="63" y="314"/>
                  </a:lnTo>
                  <a:lnTo>
                    <a:pt x="59" y="316"/>
                  </a:lnTo>
                  <a:lnTo>
                    <a:pt x="57" y="319"/>
                  </a:lnTo>
                  <a:lnTo>
                    <a:pt x="55" y="323"/>
                  </a:lnTo>
                  <a:lnTo>
                    <a:pt x="55" y="329"/>
                  </a:lnTo>
                  <a:lnTo>
                    <a:pt x="55" y="329"/>
                  </a:lnTo>
                  <a:lnTo>
                    <a:pt x="55" y="334"/>
                  </a:lnTo>
                  <a:lnTo>
                    <a:pt x="58" y="339"/>
                  </a:lnTo>
                  <a:lnTo>
                    <a:pt x="58" y="339"/>
                  </a:lnTo>
                  <a:lnTo>
                    <a:pt x="55" y="344"/>
                  </a:lnTo>
                  <a:lnTo>
                    <a:pt x="55" y="349"/>
                  </a:lnTo>
                  <a:lnTo>
                    <a:pt x="55" y="349"/>
                  </a:lnTo>
                  <a:lnTo>
                    <a:pt x="55" y="355"/>
                  </a:lnTo>
                  <a:lnTo>
                    <a:pt x="58" y="360"/>
                  </a:lnTo>
                  <a:lnTo>
                    <a:pt x="58" y="360"/>
                  </a:lnTo>
                  <a:lnTo>
                    <a:pt x="55" y="364"/>
                  </a:lnTo>
                  <a:lnTo>
                    <a:pt x="55" y="370"/>
                  </a:lnTo>
                  <a:lnTo>
                    <a:pt x="55" y="370"/>
                  </a:lnTo>
                  <a:lnTo>
                    <a:pt x="55" y="375"/>
                  </a:lnTo>
                  <a:lnTo>
                    <a:pt x="57" y="381"/>
                  </a:lnTo>
                  <a:lnTo>
                    <a:pt x="61" y="384"/>
                  </a:lnTo>
                  <a:lnTo>
                    <a:pt x="66" y="387"/>
                  </a:lnTo>
                  <a:lnTo>
                    <a:pt x="66" y="387"/>
                  </a:lnTo>
                  <a:lnTo>
                    <a:pt x="68" y="394"/>
                  </a:lnTo>
                  <a:lnTo>
                    <a:pt x="73" y="399"/>
                  </a:lnTo>
                  <a:lnTo>
                    <a:pt x="80" y="402"/>
                  </a:lnTo>
                  <a:lnTo>
                    <a:pt x="83" y="403"/>
                  </a:lnTo>
                  <a:lnTo>
                    <a:pt x="87" y="403"/>
                  </a:lnTo>
                  <a:lnTo>
                    <a:pt x="185" y="403"/>
                  </a:lnTo>
                  <a:lnTo>
                    <a:pt x="185" y="403"/>
                  </a:lnTo>
                  <a:lnTo>
                    <a:pt x="189" y="403"/>
                  </a:lnTo>
                  <a:lnTo>
                    <a:pt x="192" y="402"/>
                  </a:lnTo>
                  <a:lnTo>
                    <a:pt x="198" y="399"/>
                  </a:lnTo>
                  <a:lnTo>
                    <a:pt x="204" y="394"/>
                  </a:lnTo>
                  <a:lnTo>
                    <a:pt x="206" y="387"/>
                  </a:lnTo>
                  <a:lnTo>
                    <a:pt x="206" y="387"/>
                  </a:lnTo>
                  <a:lnTo>
                    <a:pt x="210" y="384"/>
                  </a:lnTo>
                  <a:lnTo>
                    <a:pt x="215" y="381"/>
                  </a:lnTo>
                  <a:lnTo>
                    <a:pt x="217" y="375"/>
                  </a:lnTo>
                  <a:lnTo>
                    <a:pt x="217" y="370"/>
                  </a:lnTo>
                  <a:lnTo>
                    <a:pt x="217" y="370"/>
                  </a:lnTo>
                  <a:lnTo>
                    <a:pt x="217" y="364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7" y="355"/>
                  </a:lnTo>
                  <a:lnTo>
                    <a:pt x="217" y="349"/>
                  </a:lnTo>
                  <a:lnTo>
                    <a:pt x="217" y="349"/>
                  </a:lnTo>
                  <a:lnTo>
                    <a:pt x="217" y="344"/>
                  </a:lnTo>
                  <a:lnTo>
                    <a:pt x="214" y="339"/>
                  </a:lnTo>
                  <a:lnTo>
                    <a:pt x="214" y="339"/>
                  </a:lnTo>
                  <a:lnTo>
                    <a:pt x="217" y="334"/>
                  </a:lnTo>
                  <a:lnTo>
                    <a:pt x="217" y="329"/>
                  </a:lnTo>
                  <a:lnTo>
                    <a:pt x="217" y="329"/>
                  </a:lnTo>
                  <a:lnTo>
                    <a:pt x="217" y="323"/>
                  </a:lnTo>
                  <a:lnTo>
                    <a:pt x="215" y="319"/>
                  </a:lnTo>
                  <a:lnTo>
                    <a:pt x="212" y="316"/>
                  </a:lnTo>
                  <a:lnTo>
                    <a:pt x="208" y="313"/>
                  </a:lnTo>
                  <a:lnTo>
                    <a:pt x="208" y="313"/>
                  </a:lnTo>
                  <a:lnTo>
                    <a:pt x="209" y="303"/>
                  </a:lnTo>
                  <a:lnTo>
                    <a:pt x="210" y="290"/>
                  </a:lnTo>
                  <a:lnTo>
                    <a:pt x="214" y="278"/>
                  </a:lnTo>
                  <a:lnTo>
                    <a:pt x="216" y="273"/>
                  </a:lnTo>
                  <a:lnTo>
                    <a:pt x="219" y="268"/>
                  </a:lnTo>
                  <a:lnTo>
                    <a:pt x="219" y="268"/>
                  </a:lnTo>
                  <a:lnTo>
                    <a:pt x="228" y="255"/>
                  </a:lnTo>
                  <a:lnTo>
                    <a:pt x="236" y="243"/>
                  </a:lnTo>
                  <a:lnTo>
                    <a:pt x="243" y="232"/>
                  </a:lnTo>
                  <a:lnTo>
                    <a:pt x="249" y="220"/>
                  </a:lnTo>
                  <a:lnTo>
                    <a:pt x="259" y="198"/>
                  </a:lnTo>
                  <a:lnTo>
                    <a:pt x="265" y="178"/>
                  </a:lnTo>
                  <a:lnTo>
                    <a:pt x="269" y="161"/>
                  </a:lnTo>
                  <a:lnTo>
                    <a:pt x="271" y="148"/>
                  </a:lnTo>
                  <a:lnTo>
                    <a:pt x="272" y="138"/>
                  </a:lnTo>
                  <a:lnTo>
                    <a:pt x="272" y="138"/>
                  </a:lnTo>
                  <a:lnTo>
                    <a:pt x="272" y="124"/>
                  </a:lnTo>
                  <a:lnTo>
                    <a:pt x="270" y="110"/>
                  </a:lnTo>
                  <a:lnTo>
                    <a:pt x="266" y="97"/>
                  </a:lnTo>
                  <a:lnTo>
                    <a:pt x="261" y="85"/>
                  </a:lnTo>
                  <a:lnTo>
                    <a:pt x="256" y="73"/>
                  </a:lnTo>
                  <a:lnTo>
                    <a:pt x="249" y="61"/>
                  </a:lnTo>
                  <a:lnTo>
                    <a:pt x="241" y="50"/>
                  </a:lnTo>
                  <a:lnTo>
                    <a:pt x="232" y="40"/>
                  </a:lnTo>
                  <a:lnTo>
                    <a:pt x="222" y="32"/>
                  </a:lnTo>
                  <a:lnTo>
                    <a:pt x="212" y="24"/>
                  </a:lnTo>
                  <a:lnTo>
                    <a:pt x="201" y="18"/>
                  </a:lnTo>
                  <a:lnTo>
                    <a:pt x="189" y="11"/>
                  </a:lnTo>
                  <a:lnTo>
                    <a:pt x="177" y="7"/>
                  </a:lnTo>
                  <a:lnTo>
                    <a:pt x="163" y="4"/>
                  </a:lnTo>
                  <a:lnTo>
                    <a:pt x="150" y="2"/>
                  </a:lnTo>
                  <a:lnTo>
                    <a:pt x="136" y="0"/>
                  </a:lnTo>
                  <a:lnTo>
                    <a:pt x="136" y="0"/>
                  </a:lnTo>
                  <a:close/>
                  <a:moveTo>
                    <a:pt x="203" y="349"/>
                  </a:moveTo>
                  <a:lnTo>
                    <a:pt x="203" y="349"/>
                  </a:lnTo>
                  <a:lnTo>
                    <a:pt x="203" y="351"/>
                  </a:lnTo>
                  <a:lnTo>
                    <a:pt x="201" y="353"/>
                  </a:lnTo>
                  <a:lnTo>
                    <a:pt x="201" y="367"/>
                  </a:lnTo>
                  <a:lnTo>
                    <a:pt x="201" y="367"/>
                  </a:lnTo>
                  <a:lnTo>
                    <a:pt x="203" y="368"/>
                  </a:lnTo>
                  <a:lnTo>
                    <a:pt x="203" y="370"/>
                  </a:lnTo>
                  <a:lnTo>
                    <a:pt x="203" y="370"/>
                  </a:lnTo>
                  <a:lnTo>
                    <a:pt x="202" y="373"/>
                  </a:lnTo>
                  <a:lnTo>
                    <a:pt x="200" y="374"/>
                  </a:lnTo>
                  <a:lnTo>
                    <a:pt x="193" y="381"/>
                  </a:lnTo>
                  <a:lnTo>
                    <a:pt x="193" y="382"/>
                  </a:lnTo>
                  <a:lnTo>
                    <a:pt x="193" y="382"/>
                  </a:lnTo>
                  <a:lnTo>
                    <a:pt x="192" y="385"/>
                  </a:lnTo>
                  <a:lnTo>
                    <a:pt x="191" y="387"/>
                  </a:lnTo>
                  <a:lnTo>
                    <a:pt x="188" y="389"/>
                  </a:lnTo>
                  <a:lnTo>
                    <a:pt x="185" y="389"/>
                  </a:lnTo>
                  <a:lnTo>
                    <a:pt x="87" y="389"/>
                  </a:lnTo>
                  <a:lnTo>
                    <a:pt x="87" y="389"/>
                  </a:lnTo>
                  <a:lnTo>
                    <a:pt x="84" y="389"/>
                  </a:lnTo>
                  <a:lnTo>
                    <a:pt x="82" y="387"/>
                  </a:lnTo>
                  <a:lnTo>
                    <a:pt x="80" y="385"/>
                  </a:lnTo>
                  <a:lnTo>
                    <a:pt x="79" y="382"/>
                  </a:lnTo>
                  <a:lnTo>
                    <a:pt x="79" y="381"/>
                  </a:lnTo>
                  <a:lnTo>
                    <a:pt x="72" y="374"/>
                  </a:lnTo>
                  <a:lnTo>
                    <a:pt x="72" y="374"/>
                  </a:lnTo>
                  <a:lnTo>
                    <a:pt x="70" y="373"/>
                  </a:lnTo>
                  <a:lnTo>
                    <a:pt x="69" y="370"/>
                  </a:lnTo>
                  <a:lnTo>
                    <a:pt x="69" y="370"/>
                  </a:lnTo>
                  <a:lnTo>
                    <a:pt x="69" y="369"/>
                  </a:lnTo>
                  <a:lnTo>
                    <a:pt x="71" y="367"/>
                  </a:lnTo>
                  <a:lnTo>
                    <a:pt x="176" y="367"/>
                  </a:lnTo>
                  <a:lnTo>
                    <a:pt x="176" y="353"/>
                  </a:lnTo>
                  <a:lnTo>
                    <a:pt x="71" y="353"/>
                  </a:lnTo>
                  <a:lnTo>
                    <a:pt x="71" y="353"/>
                  </a:lnTo>
                  <a:lnTo>
                    <a:pt x="69" y="351"/>
                  </a:lnTo>
                  <a:lnTo>
                    <a:pt x="69" y="349"/>
                  </a:lnTo>
                  <a:lnTo>
                    <a:pt x="69" y="349"/>
                  </a:lnTo>
                  <a:lnTo>
                    <a:pt x="70" y="347"/>
                  </a:lnTo>
                  <a:lnTo>
                    <a:pt x="71" y="346"/>
                  </a:lnTo>
                  <a:lnTo>
                    <a:pt x="176" y="346"/>
                  </a:lnTo>
                  <a:lnTo>
                    <a:pt x="176" y="332"/>
                  </a:lnTo>
                  <a:lnTo>
                    <a:pt x="70" y="332"/>
                  </a:lnTo>
                  <a:lnTo>
                    <a:pt x="70" y="332"/>
                  </a:lnTo>
                  <a:lnTo>
                    <a:pt x="69" y="330"/>
                  </a:lnTo>
                  <a:lnTo>
                    <a:pt x="69" y="329"/>
                  </a:lnTo>
                  <a:lnTo>
                    <a:pt x="69" y="329"/>
                  </a:lnTo>
                  <a:lnTo>
                    <a:pt x="70" y="326"/>
                  </a:lnTo>
                  <a:lnTo>
                    <a:pt x="72" y="324"/>
                  </a:lnTo>
                  <a:lnTo>
                    <a:pt x="200" y="324"/>
                  </a:lnTo>
                  <a:lnTo>
                    <a:pt x="200" y="324"/>
                  </a:lnTo>
                  <a:lnTo>
                    <a:pt x="202" y="326"/>
                  </a:lnTo>
                  <a:lnTo>
                    <a:pt x="203" y="329"/>
                  </a:lnTo>
                  <a:lnTo>
                    <a:pt x="203" y="329"/>
                  </a:lnTo>
                  <a:lnTo>
                    <a:pt x="203" y="331"/>
                  </a:lnTo>
                  <a:lnTo>
                    <a:pt x="201" y="332"/>
                  </a:lnTo>
                  <a:lnTo>
                    <a:pt x="201" y="346"/>
                  </a:lnTo>
                  <a:lnTo>
                    <a:pt x="201" y="346"/>
                  </a:lnTo>
                  <a:lnTo>
                    <a:pt x="203" y="347"/>
                  </a:lnTo>
                  <a:lnTo>
                    <a:pt x="203" y="349"/>
                  </a:lnTo>
                  <a:lnTo>
                    <a:pt x="203" y="349"/>
                  </a:lnTo>
                  <a:close/>
                  <a:moveTo>
                    <a:pt x="109" y="310"/>
                  </a:moveTo>
                  <a:lnTo>
                    <a:pt x="90" y="195"/>
                  </a:lnTo>
                  <a:lnTo>
                    <a:pt x="92" y="196"/>
                  </a:lnTo>
                  <a:lnTo>
                    <a:pt x="103" y="186"/>
                  </a:lnTo>
                  <a:lnTo>
                    <a:pt x="114" y="196"/>
                  </a:lnTo>
                  <a:lnTo>
                    <a:pt x="125" y="186"/>
                  </a:lnTo>
                  <a:lnTo>
                    <a:pt x="137" y="196"/>
                  </a:lnTo>
                  <a:lnTo>
                    <a:pt x="148" y="186"/>
                  </a:lnTo>
                  <a:lnTo>
                    <a:pt x="158" y="196"/>
                  </a:lnTo>
                  <a:lnTo>
                    <a:pt x="170" y="186"/>
                  </a:lnTo>
                  <a:lnTo>
                    <a:pt x="181" y="196"/>
                  </a:lnTo>
                  <a:lnTo>
                    <a:pt x="163" y="310"/>
                  </a:lnTo>
                  <a:lnTo>
                    <a:pt x="109" y="310"/>
                  </a:lnTo>
                  <a:close/>
                  <a:moveTo>
                    <a:pt x="208" y="260"/>
                  </a:moveTo>
                  <a:lnTo>
                    <a:pt x="208" y="260"/>
                  </a:lnTo>
                  <a:lnTo>
                    <a:pt x="204" y="265"/>
                  </a:lnTo>
                  <a:lnTo>
                    <a:pt x="202" y="272"/>
                  </a:lnTo>
                  <a:lnTo>
                    <a:pt x="197" y="285"/>
                  </a:lnTo>
                  <a:lnTo>
                    <a:pt x="195" y="299"/>
                  </a:lnTo>
                  <a:lnTo>
                    <a:pt x="194" y="310"/>
                  </a:lnTo>
                  <a:lnTo>
                    <a:pt x="177" y="310"/>
                  </a:lnTo>
                  <a:lnTo>
                    <a:pt x="200" y="172"/>
                  </a:lnTo>
                  <a:lnTo>
                    <a:pt x="185" y="170"/>
                  </a:lnTo>
                  <a:lnTo>
                    <a:pt x="184" y="174"/>
                  </a:lnTo>
                  <a:lnTo>
                    <a:pt x="181" y="178"/>
                  </a:lnTo>
                  <a:lnTo>
                    <a:pt x="170" y="168"/>
                  </a:lnTo>
                  <a:lnTo>
                    <a:pt x="158" y="178"/>
                  </a:lnTo>
                  <a:lnTo>
                    <a:pt x="148" y="168"/>
                  </a:lnTo>
                  <a:lnTo>
                    <a:pt x="137" y="178"/>
                  </a:lnTo>
                  <a:lnTo>
                    <a:pt x="125" y="168"/>
                  </a:lnTo>
                  <a:lnTo>
                    <a:pt x="114" y="178"/>
                  </a:lnTo>
                  <a:lnTo>
                    <a:pt x="103" y="168"/>
                  </a:lnTo>
                  <a:lnTo>
                    <a:pt x="92" y="178"/>
                  </a:lnTo>
                  <a:lnTo>
                    <a:pt x="86" y="173"/>
                  </a:lnTo>
                  <a:lnTo>
                    <a:pt x="86" y="170"/>
                  </a:lnTo>
                  <a:lnTo>
                    <a:pt x="72" y="172"/>
                  </a:lnTo>
                  <a:lnTo>
                    <a:pt x="95" y="310"/>
                  </a:lnTo>
                  <a:lnTo>
                    <a:pt x="77" y="310"/>
                  </a:lnTo>
                  <a:lnTo>
                    <a:pt x="77" y="310"/>
                  </a:lnTo>
                  <a:lnTo>
                    <a:pt x="76" y="299"/>
                  </a:lnTo>
                  <a:lnTo>
                    <a:pt x="74" y="285"/>
                  </a:lnTo>
                  <a:lnTo>
                    <a:pt x="71" y="272"/>
                  </a:lnTo>
                  <a:lnTo>
                    <a:pt x="68" y="265"/>
                  </a:lnTo>
                  <a:lnTo>
                    <a:pt x="63" y="260"/>
                  </a:lnTo>
                  <a:lnTo>
                    <a:pt x="63" y="260"/>
                  </a:lnTo>
                  <a:lnTo>
                    <a:pt x="55" y="248"/>
                  </a:lnTo>
                  <a:lnTo>
                    <a:pt x="47" y="236"/>
                  </a:lnTo>
                  <a:lnTo>
                    <a:pt x="41" y="225"/>
                  </a:lnTo>
                  <a:lnTo>
                    <a:pt x="35" y="214"/>
                  </a:lnTo>
                  <a:lnTo>
                    <a:pt x="27" y="194"/>
                  </a:lnTo>
                  <a:lnTo>
                    <a:pt x="20" y="175"/>
                  </a:lnTo>
                  <a:lnTo>
                    <a:pt x="17" y="159"/>
                  </a:lnTo>
                  <a:lnTo>
                    <a:pt x="15" y="147"/>
                  </a:lnTo>
                  <a:lnTo>
                    <a:pt x="14" y="138"/>
                  </a:lnTo>
                  <a:lnTo>
                    <a:pt x="14" y="138"/>
                  </a:lnTo>
                  <a:lnTo>
                    <a:pt x="14" y="125"/>
                  </a:lnTo>
                  <a:lnTo>
                    <a:pt x="16" y="113"/>
                  </a:lnTo>
                  <a:lnTo>
                    <a:pt x="19" y="101"/>
                  </a:lnTo>
                  <a:lnTo>
                    <a:pt x="23" y="90"/>
                  </a:lnTo>
                  <a:lnTo>
                    <a:pt x="29" y="79"/>
                  </a:lnTo>
                  <a:lnTo>
                    <a:pt x="34" y="69"/>
                  </a:lnTo>
                  <a:lnTo>
                    <a:pt x="42" y="60"/>
                  </a:lnTo>
                  <a:lnTo>
                    <a:pt x="49" y="51"/>
                  </a:lnTo>
                  <a:lnTo>
                    <a:pt x="58" y="43"/>
                  </a:lnTo>
                  <a:lnTo>
                    <a:pt x="68" y="36"/>
                  </a:lnTo>
                  <a:lnTo>
                    <a:pt x="77" y="30"/>
                  </a:lnTo>
                  <a:lnTo>
                    <a:pt x="88" y="24"/>
                  </a:lnTo>
                  <a:lnTo>
                    <a:pt x="99" y="21"/>
                  </a:lnTo>
                  <a:lnTo>
                    <a:pt x="111" y="18"/>
                  </a:lnTo>
                  <a:lnTo>
                    <a:pt x="123" y="16"/>
                  </a:lnTo>
                  <a:lnTo>
                    <a:pt x="136" y="16"/>
                  </a:lnTo>
                  <a:lnTo>
                    <a:pt x="136" y="16"/>
                  </a:lnTo>
                  <a:lnTo>
                    <a:pt x="149" y="16"/>
                  </a:lnTo>
                  <a:lnTo>
                    <a:pt x="161" y="18"/>
                  </a:lnTo>
                  <a:lnTo>
                    <a:pt x="173" y="21"/>
                  </a:lnTo>
                  <a:lnTo>
                    <a:pt x="183" y="24"/>
                  </a:lnTo>
                  <a:lnTo>
                    <a:pt x="194" y="30"/>
                  </a:lnTo>
                  <a:lnTo>
                    <a:pt x="204" y="36"/>
                  </a:lnTo>
                  <a:lnTo>
                    <a:pt x="214" y="43"/>
                  </a:lnTo>
                  <a:lnTo>
                    <a:pt x="222" y="51"/>
                  </a:lnTo>
                  <a:lnTo>
                    <a:pt x="230" y="60"/>
                  </a:lnTo>
                  <a:lnTo>
                    <a:pt x="237" y="69"/>
                  </a:lnTo>
                  <a:lnTo>
                    <a:pt x="244" y="79"/>
                  </a:lnTo>
                  <a:lnTo>
                    <a:pt x="248" y="90"/>
                  </a:lnTo>
                  <a:lnTo>
                    <a:pt x="252" y="101"/>
                  </a:lnTo>
                  <a:lnTo>
                    <a:pt x="256" y="113"/>
                  </a:lnTo>
                  <a:lnTo>
                    <a:pt x="258" y="125"/>
                  </a:lnTo>
                  <a:lnTo>
                    <a:pt x="258" y="138"/>
                  </a:lnTo>
                  <a:lnTo>
                    <a:pt x="258" y="138"/>
                  </a:lnTo>
                  <a:lnTo>
                    <a:pt x="257" y="147"/>
                  </a:lnTo>
                  <a:lnTo>
                    <a:pt x="255" y="159"/>
                  </a:lnTo>
                  <a:lnTo>
                    <a:pt x="251" y="175"/>
                  </a:lnTo>
                  <a:lnTo>
                    <a:pt x="245" y="194"/>
                  </a:lnTo>
                  <a:lnTo>
                    <a:pt x="236" y="214"/>
                  </a:lnTo>
                  <a:lnTo>
                    <a:pt x="231" y="225"/>
                  </a:lnTo>
                  <a:lnTo>
                    <a:pt x="224" y="236"/>
                  </a:lnTo>
                  <a:lnTo>
                    <a:pt x="217" y="248"/>
                  </a:lnTo>
                  <a:lnTo>
                    <a:pt x="208" y="260"/>
                  </a:lnTo>
                  <a:lnTo>
                    <a:pt x="208" y="2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Rectangle 7"/>
            <p:cNvSpPr>
              <a:spLocks noChangeArrowheads="1"/>
            </p:cNvSpPr>
            <p:nvPr/>
          </p:nvSpPr>
          <p:spPr bwMode="auto">
            <a:xfrm>
              <a:off x="4338638" y="1814513"/>
              <a:ext cx="23813" cy="68263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Freeform 8"/>
            <p:cNvSpPr/>
            <p:nvPr/>
          </p:nvSpPr>
          <p:spPr bwMode="auto">
            <a:xfrm>
              <a:off x="4173538" y="1855788"/>
              <a:ext cx="55563" cy="71438"/>
            </a:xfrm>
            <a:custGeom>
              <a:avLst/>
              <a:gdLst>
                <a:gd name="T0" fmla="*/ 35 w 35"/>
                <a:gd name="T1" fmla="*/ 37 h 45"/>
                <a:gd name="T2" fmla="*/ 12 w 35"/>
                <a:gd name="T3" fmla="*/ 0 h 45"/>
                <a:gd name="T4" fmla="*/ 0 w 35"/>
                <a:gd name="T5" fmla="*/ 7 h 45"/>
                <a:gd name="T6" fmla="*/ 22 w 35"/>
                <a:gd name="T7" fmla="*/ 45 h 45"/>
                <a:gd name="T8" fmla="*/ 35 w 35"/>
                <a:gd name="T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5">
                  <a:moveTo>
                    <a:pt x="35" y="37"/>
                  </a:moveTo>
                  <a:lnTo>
                    <a:pt x="12" y="0"/>
                  </a:lnTo>
                  <a:lnTo>
                    <a:pt x="0" y="7"/>
                  </a:lnTo>
                  <a:lnTo>
                    <a:pt x="22" y="45"/>
                  </a:lnTo>
                  <a:lnTo>
                    <a:pt x="35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Freeform 9"/>
            <p:cNvSpPr/>
            <p:nvPr/>
          </p:nvSpPr>
          <p:spPr bwMode="auto">
            <a:xfrm>
              <a:off x="4057650" y="1976438"/>
              <a:ext cx="69850" cy="53975"/>
            </a:xfrm>
            <a:custGeom>
              <a:avLst/>
              <a:gdLst>
                <a:gd name="T0" fmla="*/ 44 w 44"/>
                <a:gd name="T1" fmla="*/ 22 h 34"/>
                <a:gd name="T2" fmla="*/ 7 w 44"/>
                <a:gd name="T3" fmla="*/ 0 h 34"/>
                <a:gd name="T4" fmla="*/ 0 w 44"/>
                <a:gd name="T5" fmla="*/ 12 h 34"/>
                <a:gd name="T6" fmla="*/ 38 w 44"/>
                <a:gd name="T7" fmla="*/ 34 h 34"/>
                <a:gd name="T8" fmla="*/ 44 w 44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34">
                  <a:moveTo>
                    <a:pt x="44" y="22"/>
                  </a:moveTo>
                  <a:lnTo>
                    <a:pt x="7" y="0"/>
                  </a:lnTo>
                  <a:lnTo>
                    <a:pt x="0" y="12"/>
                  </a:lnTo>
                  <a:lnTo>
                    <a:pt x="38" y="34"/>
                  </a:lnTo>
                  <a:lnTo>
                    <a:pt x="44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Rectangle 10"/>
            <p:cNvSpPr>
              <a:spLocks noChangeArrowheads="1"/>
            </p:cNvSpPr>
            <p:nvPr/>
          </p:nvSpPr>
          <p:spPr bwMode="auto">
            <a:xfrm>
              <a:off x="4021138" y="2143125"/>
              <a:ext cx="68263" cy="22225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" name="Rectangle 11"/>
            <p:cNvSpPr>
              <a:spLocks noChangeArrowheads="1"/>
            </p:cNvSpPr>
            <p:nvPr/>
          </p:nvSpPr>
          <p:spPr bwMode="auto">
            <a:xfrm>
              <a:off x="4621213" y="2133600"/>
              <a:ext cx="69850" cy="22225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" name="Freeform 12"/>
            <p:cNvSpPr/>
            <p:nvPr/>
          </p:nvSpPr>
          <p:spPr bwMode="auto">
            <a:xfrm>
              <a:off x="4578350" y="1966913"/>
              <a:ext cx="69850" cy="53975"/>
            </a:xfrm>
            <a:custGeom>
              <a:avLst/>
              <a:gdLst>
                <a:gd name="T0" fmla="*/ 44 w 44"/>
                <a:gd name="T1" fmla="*/ 13 h 34"/>
                <a:gd name="T2" fmla="*/ 38 w 44"/>
                <a:gd name="T3" fmla="*/ 0 h 34"/>
                <a:gd name="T4" fmla="*/ 0 w 44"/>
                <a:gd name="T5" fmla="*/ 22 h 34"/>
                <a:gd name="T6" fmla="*/ 7 w 44"/>
                <a:gd name="T7" fmla="*/ 34 h 34"/>
                <a:gd name="T8" fmla="*/ 44 w 44"/>
                <a:gd name="T9" fmla="*/ 1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34">
                  <a:moveTo>
                    <a:pt x="44" y="13"/>
                  </a:moveTo>
                  <a:lnTo>
                    <a:pt x="38" y="0"/>
                  </a:lnTo>
                  <a:lnTo>
                    <a:pt x="0" y="22"/>
                  </a:lnTo>
                  <a:lnTo>
                    <a:pt x="7" y="34"/>
                  </a:lnTo>
                  <a:lnTo>
                    <a:pt x="44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4473575" y="1849438"/>
              <a:ext cx="55563" cy="73025"/>
            </a:xfrm>
            <a:custGeom>
              <a:avLst/>
              <a:gdLst>
                <a:gd name="T0" fmla="*/ 35 w 35"/>
                <a:gd name="T1" fmla="*/ 8 h 46"/>
                <a:gd name="T2" fmla="*/ 23 w 35"/>
                <a:gd name="T3" fmla="*/ 0 h 46"/>
                <a:gd name="T4" fmla="*/ 0 w 35"/>
                <a:gd name="T5" fmla="*/ 38 h 46"/>
                <a:gd name="T6" fmla="*/ 13 w 35"/>
                <a:gd name="T7" fmla="*/ 46 h 46"/>
                <a:gd name="T8" fmla="*/ 35 w 35"/>
                <a:gd name="T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6">
                  <a:moveTo>
                    <a:pt x="35" y="8"/>
                  </a:moveTo>
                  <a:lnTo>
                    <a:pt x="23" y="0"/>
                  </a:lnTo>
                  <a:lnTo>
                    <a:pt x="0" y="38"/>
                  </a:lnTo>
                  <a:lnTo>
                    <a:pt x="13" y="46"/>
                  </a:lnTo>
                  <a:lnTo>
                    <a:pt x="35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4579938" y="2271713"/>
              <a:ext cx="73025" cy="52388"/>
            </a:xfrm>
            <a:custGeom>
              <a:avLst/>
              <a:gdLst>
                <a:gd name="T0" fmla="*/ 0 w 46"/>
                <a:gd name="T1" fmla="*/ 12 h 33"/>
                <a:gd name="T2" fmla="*/ 38 w 46"/>
                <a:gd name="T3" fmla="*/ 33 h 33"/>
                <a:gd name="T4" fmla="*/ 46 w 46"/>
                <a:gd name="T5" fmla="*/ 22 h 33"/>
                <a:gd name="T6" fmla="*/ 8 w 46"/>
                <a:gd name="T7" fmla="*/ 0 h 33"/>
                <a:gd name="T8" fmla="*/ 0 w 46"/>
                <a:gd name="T9" fmla="*/ 1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3">
                  <a:moveTo>
                    <a:pt x="0" y="12"/>
                  </a:moveTo>
                  <a:lnTo>
                    <a:pt x="38" y="33"/>
                  </a:lnTo>
                  <a:lnTo>
                    <a:pt x="46" y="22"/>
                  </a:lnTo>
                  <a:lnTo>
                    <a:pt x="8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" name="Freeform 15"/>
            <p:cNvSpPr/>
            <p:nvPr/>
          </p:nvSpPr>
          <p:spPr bwMode="auto">
            <a:xfrm>
              <a:off x="4059238" y="2279650"/>
              <a:ext cx="71438" cy="53975"/>
            </a:xfrm>
            <a:custGeom>
              <a:avLst/>
              <a:gdLst>
                <a:gd name="T0" fmla="*/ 0 w 45"/>
                <a:gd name="T1" fmla="*/ 22 h 34"/>
                <a:gd name="T2" fmla="*/ 8 w 45"/>
                <a:gd name="T3" fmla="*/ 34 h 34"/>
                <a:gd name="T4" fmla="*/ 45 w 45"/>
                <a:gd name="T5" fmla="*/ 12 h 34"/>
                <a:gd name="T6" fmla="*/ 38 w 45"/>
                <a:gd name="T7" fmla="*/ 0 h 34"/>
                <a:gd name="T8" fmla="*/ 0 w 45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4">
                  <a:moveTo>
                    <a:pt x="0" y="22"/>
                  </a:moveTo>
                  <a:lnTo>
                    <a:pt x="8" y="34"/>
                  </a:lnTo>
                  <a:lnTo>
                    <a:pt x="45" y="1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840697" y="3905605"/>
            <a:ext cx="601726" cy="487605"/>
            <a:chOff x="5145088" y="3205163"/>
            <a:chExt cx="736600" cy="596900"/>
          </a:xfrm>
          <a:solidFill>
            <a:schemeClr val="bg1"/>
          </a:solidFill>
        </p:grpSpPr>
        <p:sp>
          <p:nvSpPr>
            <p:cNvPr id="24" name="Freeform 26"/>
            <p:cNvSpPr>
              <a:spLocks noEditPoints="1"/>
            </p:cNvSpPr>
            <p:nvPr/>
          </p:nvSpPr>
          <p:spPr bwMode="auto">
            <a:xfrm>
              <a:off x="5145088" y="3205163"/>
              <a:ext cx="736600" cy="596900"/>
            </a:xfrm>
            <a:custGeom>
              <a:avLst/>
              <a:gdLst>
                <a:gd name="T0" fmla="*/ 464 w 464"/>
                <a:gd name="T1" fmla="*/ 52 h 376"/>
                <a:gd name="T2" fmla="*/ 464 w 464"/>
                <a:gd name="T3" fmla="*/ 0 h 376"/>
                <a:gd name="T4" fmla="*/ 0 w 464"/>
                <a:gd name="T5" fmla="*/ 0 h 376"/>
                <a:gd name="T6" fmla="*/ 0 w 464"/>
                <a:gd name="T7" fmla="*/ 52 h 376"/>
                <a:gd name="T8" fmla="*/ 10 w 464"/>
                <a:gd name="T9" fmla="*/ 52 h 376"/>
                <a:gd name="T10" fmla="*/ 10 w 464"/>
                <a:gd name="T11" fmla="*/ 281 h 376"/>
                <a:gd name="T12" fmla="*/ 0 w 464"/>
                <a:gd name="T13" fmla="*/ 281 h 376"/>
                <a:gd name="T14" fmla="*/ 0 w 464"/>
                <a:gd name="T15" fmla="*/ 320 h 376"/>
                <a:gd name="T16" fmla="*/ 153 w 464"/>
                <a:gd name="T17" fmla="*/ 320 h 376"/>
                <a:gd name="T18" fmla="*/ 115 w 464"/>
                <a:gd name="T19" fmla="*/ 368 h 376"/>
                <a:gd name="T20" fmla="*/ 126 w 464"/>
                <a:gd name="T21" fmla="*/ 376 h 376"/>
                <a:gd name="T22" fmla="*/ 171 w 464"/>
                <a:gd name="T23" fmla="*/ 320 h 376"/>
                <a:gd name="T24" fmla="*/ 224 w 464"/>
                <a:gd name="T25" fmla="*/ 320 h 376"/>
                <a:gd name="T26" fmla="*/ 224 w 464"/>
                <a:gd name="T27" fmla="*/ 372 h 376"/>
                <a:gd name="T28" fmla="*/ 238 w 464"/>
                <a:gd name="T29" fmla="*/ 372 h 376"/>
                <a:gd name="T30" fmla="*/ 238 w 464"/>
                <a:gd name="T31" fmla="*/ 320 h 376"/>
                <a:gd name="T32" fmla="*/ 292 w 464"/>
                <a:gd name="T33" fmla="*/ 320 h 376"/>
                <a:gd name="T34" fmla="*/ 337 w 464"/>
                <a:gd name="T35" fmla="*/ 376 h 376"/>
                <a:gd name="T36" fmla="*/ 348 w 464"/>
                <a:gd name="T37" fmla="*/ 368 h 376"/>
                <a:gd name="T38" fmla="*/ 310 w 464"/>
                <a:gd name="T39" fmla="*/ 320 h 376"/>
                <a:gd name="T40" fmla="*/ 464 w 464"/>
                <a:gd name="T41" fmla="*/ 320 h 376"/>
                <a:gd name="T42" fmla="*/ 464 w 464"/>
                <a:gd name="T43" fmla="*/ 281 h 376"/>
                <a:gd name="T44" fmla="*/ 452 w 464"/>
                <a:gd name="T45" fmla="*/ 281 h 376"/>
                <a:gd name="T46" fmla="*/ 452 w 464"/>
                <a:gd name="T47" fmla="*/ 52 h 376"/>
                <a:gd name="T48" fmla="*/ 464 w 464"/>
                <a:gd name="T49" fmla="*/ 52 h 376"/>
                <a:gd name="T50" fmla="*/ 449 w 464"/>
                <a:gd name="T51" fmla="*/ 306 h 376"/>
                <a:gd name="T52" fmla="*/ 14 w 464"/>
                <a:gd name="T53" fmla="*/ 306 h 376"/>
                <a:gd name="T54" fmla="*/ 14 w 464"/>
                <a:gd name="T55" fmla="*/ 295 h 376"/>
                <a:gd name="T56" fmla="*/ 449 w 464"/>
                <a:gd name="T57" fmla="*/ 295 h 376"/>
                <a:gd name="T58" fmla="*/ 449 w 464"/>
                <a:gd name="T59" fmla="*/ 306 h 376"/>
                <a:gd name="T60" fmla="*/ 14 w 464"/>
                <a:gd name="T61" fmla="*/ 14 h 376"/>
                <a:gd name="T62" fmla="*/ 449 w 464"/>
                <a:gd name="T63" fmla="*/ 14 h 376"/>
                <a:gd name="T64" fmla="*/ 449 w 464"/>
                <a:gd name="T65" fmla="*/ 38 h 376"/>
                <a:gd name="T66" fmla="*/ 14 w 464"/>
                <a:gd name="T67" fmla="*/ 38 h 376"/>
                <a:gd name="T68" fmla="*/ 14 w 464"/>
                <a:gd name="T69" fmla="*/ 14 h 376"/>
                <a:gd name="T70" fmla="*/ 438 w 464"/>
                <a:gd name="T71" fmla="*/ 280 h 376"/>
                <a:gd name="T72" fmla="*/ 26 w 464"/>
                <a:gd name="T73" fmla="*/ 280 h 376"/>
                <a:gd name="T74" fmla="*/ 26 w 464"/>
                <a:gd name="T75" fmla="*/ 52 h 376"/>
                <a:gd name="T76" fmla="*/ 438 w 464"/>
                <a:gd name="T77" fmla="*/ 52 h 376"/>
                <a:gd name="T78" fmla="*/ 438 w 464"/>
                <a:gd name="T79" fmla="*/ 28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64" h="376">
                  <a:moveTo>
                    <a:pt x="464" y="52"/>
                  </a:moveTo>
                  <a:lnTo>
                    <a:pt x="464" y="0"/>
                  </a:lnTo>
                  <a:lnTo>
                    <a:pt x="0" y="0"/>
                  </a:lnTo>
                  <a:lnTo>
                    <a:pt x="0" y="52"/>
                  </a:lnTo>
                  <a:lnTo>
                    <a:pt x="10" y="52"/>
                  </a:lnTo>
                  <a:lnTo>
                    <a:pt x="10" y="281"/>
                  </a:lnTo>
                  <a:lnTo>
                    <a:pt x="0" y="281"/>
                  </a:lnTo>
                  <a:lnTo>
                    <a:pt x="0" y="320"/>
                  </a:lnTo>
                  <a:lnTo>
                    <a:pt x="153" y="320"/>
                  </a:lnTo>
                  <a:lnTo>
                    <a:pt x="115" y="368"/>
                  </a:lnTo>
                  <a:lnTo>
                    <a:pt x="126" y="376"/>
                  </a:lnTo>
                  <a:lnTo>
                    <a:pt x="171" y="320"/>
                  </a:lnTo>
                  <a:lnTo>
                    <a:pt x="224" y="320"/>
                  </a:lnTo>
                  <a:lnTo>
                    <a:pt x="224" y="372"/>
                  </a:lnTo>
                  <a:lnTo>
                    <a:pt x="238" y="372"/>
                  </a:lnTo>
                  <a:lnTo>
                    <a:pt x="238" y="320"/>
                  </a:lnTo>
                  <a:lnTo>
                    <a:pt x="292" y="320"/>
                  </a:lnTo>
                  <a:lnTo>
                    <a:pt x="337" y="376"/>
                  </a:lnTo>
                  <a:lnTo>
                    <a:pt x="348" y="368"/>
                  </a:lnTo>
                  <a:lnTo>
                    <a:pt x="310" y="320"/>
                  </a:lnTo>
                  <a:lnTo>
                    <a:pt x="464" y="320"/>
                  </a:lnTo>
                  <a:lnTo>
                    <a:pt x="464" y="281"/>
                  </a:lnTo>
                  <a:lnTo>
                    <a:pt x="452" y="281"/>
                  </a:lnTo>
                  <a:lnTo>
                    <a:pt x="452" y="52"/>
                  </a:lnTo>
                  <a:lnTo>
                    <a:pt x="464" y="52"/>
                  </a:lnTo>
                  <a:close/>
                  <a:moveTo>
                    <a:pt x="449" y="306"/>
                  </a:moveTo>
                  <a:lnTo>
                    <a:pt x="14" y="306"/>
                  </a:lnTo>
                  <a:lnTo>
                    <a:pt x="14" y="295"/>
                  </a:lnTo>
                  <a:lnTo>
                    <a:pt x="449" y="295"/>
                  </a:lnTo>
                  <a:lnTo>
                    <a:pt x="449" y="306"/>
                  </a:lnTo>
                  <a:close/>
                  <a:moveTo>
                    <a:pt x="14" y="14"/>
                  </a:moveTo>
                  <a:lnTo>
                    <a:pt x="449" y="14"/>
                  </a:lnTo>
                  <a:lnTo>
                    <a:pt x="449" y="38"/>
                  </a:lnTo>
                  <a:lnTo>
                    <a:pt x="14" y="38"/>
                  </a:lnTo>
                  <a:lnTo>
                    <a:pt x="14" y="14"/>
                  </a:lnTo>
                  <a:close/>
                  <a:moveTo>
                    <a:pt x="438" y="280"/>
                  </a:moveTo>
                  <a:lnTo>
                    <a:pt x="26" y="280"/>
                  </a:lnTo>
                  <a:lnTo>
                    <a:pt x="26" y="52"/>
                  </a:lnTo>
                  <a:lnTo>
                    <a:pt x="438" y="52"/>
                  </a:lnTo>
                  <a:lnTo>
                    <a:pt x="438" y="2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Freeform 27"/>
            <p:cNvSpPr>
              <a:spLocks noEditPoints="1"/>
            </p:cNvSpPr>
            <p:nvPr/>
          </p:nvSpPr>
          <p:spPr bwMode="auto">
            <a:xfrm>
              <a:off x="5221288" y="3425825"/>
              <a:ext cx="174625" cy="188913"/>
            </a:xfrm>
            <a:custGeom>
              <a:avLst/>
              <a:gdLst>
                <a:gd name="T0" fmla="*/ 46 w 110"/>
                <a:gd name="T1" fmla="*/ 119 h 119"/>
                <a:gd name="T2" fmla="*/ 65 w 110"/>
                <a:gd name="T3" fmla="*/ 119 h 119"/>
                <a:gd name="T4" fmla="*/ 78 w 110"/>
                <a:gd name="T5" fmla="*/ 119 h 119"/>
                <a:gd name="T6" fmla="*/ 110 w 110"/>
                <a:gd name="T7" fmla="*/ 119 h 119"/>
                <a:gd name="T8" fmla="*/ 110 w 110"/>
                <a:gd name="T9" fmla="*/ 29 h 119"/>
                <a:gd name="T10" fmla="*/ 78 w 110"/>
                <a:gd name="T11" fmla="*/ 29 h 119"/>
                <a:gd name="T12" fmla="*/ 78 w 110"/>
                <a:gd name="T13" fmla="*/ 0 h 119"/>
                <a:gd name="T14" fmla="*/ 33 w 110"/>
                <a:gd name="T15" fmla="*/ 0 h 119"/>
                <a:gd name="T16" fmla="*/ 33 w 110"/>
                <a:gd name="T17" fmla="*/ 53 h 119"/>
                <a:gd name="T18" fmla="*/ 0 w 110"/>
                <a:gd name="T19" fmla="*/ 53 h 119"/>
                <a:gd name="T20" fmla="*/ 0 w 110"/>
                <a:gd name="T21" fmla="*/ 119 h 119"/>
                <a:gd name="T22" fmla="*/ 33 w 110"/>
                <a:gd name="T23" fmla="*/ 119 h 119"/>
                <a:gd name="T24" fmla="*/ 46 w 110"/>
                <a:gd name="T25" fmla="*/ 119 h 119"/>
                <a:gd name="T26" fmla="*/ 80 w 110"/>
                <a:gd name="T27" fmla="*/ 43 h 119"/>
                <a:gd name="T28" fmla="*/ 96 w 110"/>
                <a:gd name="T29" fmla="*/ 43 h 119"/>
                <a:gd name="T30" fmla="*/ 96 w 110"/>
                <a:gd name="T31" fmla="*/ 105 h 119"/>
                <a:gd name="T32" fmla="*/ 80 w 110"/>
                <a:gd name="T33" fmla="*/ 105 h 119"/>
                <a:gd name="T34" fmla="*/ 80 w 110"/>
                <a:gd name="T35" fmla="*/ 43 h 119"/>
                <a:gd name="T36" fmla="*/ 47 w 110"/>
                <a:gd name="T37" fmla="*/ 14 h 119"/>
                <a:gd name="T38" fmla="*/ 64 w 110"/>
                <a:gd name="T39" fmla="*/ 14 h 119"/>
                <a:gd name="T40" fmla="*/ 64 w 110"/>
                <a:gd name="T41" fmla="*/ 105 h 119"/>
                <a:gd name="T42" fmla="*/ 47 w 110"/>
                <a:gd name="T43" fmla="*/ 105 h 119"/>
                <a:gd name="T44" fmla="*/ 47 w 110"/>
                <a:gd name="T45" fmla="*/ 14 h 119"/>
                <a:gd name="T46" fmla="*/ 32 w 110"/>
                <a:gd name="T47" fmla="*/ 105 h 119"/>
                <a:gd name="T48" fmla="*/ 14 w 110"/>
                <a:gd name="T49" fmla="*/ 105 h 119"/>
                <a:gd name="T50" fmla="*/ 14 w 110"/>
                <a:gd name="T51" fmla="*/ 67 h 119"/>
                <a:gd name="T52" fmla="*/ 32 w 110"/>
                <a:gd name="T53" fmla="*/ 67 h 119"/>
                <a:gd name="T54" fmla="*/ 32 w 110"/>
                <a:gd name="T55" fmla="*/ 105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0" h="119">
                  <a:moveTo>
                    <a:pt x="46" y="119"/>
                  </a:moveTo>
                  <a:lnTo>
                    <a:pt x="65" y="119"/>
                  </a:lnTo>
                  <a:lnTo>
                    <a:pt x="78" y="119"/>
                  </a:lnTo>
                  <a:lnTo>
                    <a:pt x="110" y="119"/>
                  </a:lnTo>
                  <a:lnTo>
                    <a:pt x="110" y="29"/>
                  </a:lnTo>
                  <a:lnTo>
                    <a:pt x="78" y="29"/>
                  </a:lnTo>
                  <a:lnTo>
                    <a:pt x="78" y="0"/>
                  </a:lnTo>
                  <a:lnTo>
                    <a:pt x="33" y="0"/>
                  </a:lnTo>
                  <a:lnTo>
                    <a:pt x="33" y="53"/>
                  </a:lnTo>
                  <a:lnTo>
                    <a:pt x="0" y="53"/>
                  </a:lnTo>
                  <a:lnTo>
                    <a:pt x="0" y="119"/>
                  </a:lnTo>
                  <a:lnTo>
                    <a:pt x="33" y="119"/>
                  </a:lnTo>
                  <a:lnTo>
                    <a:pt x="46" y="119"/>
                  </a:lnTo>
                  <a:close/>
                  <a:moveTo>
                    <a:pt x="80" y="43"/>
                  </a:moveTo>
                  <a:lnTo>
                    <a:pt x="96" y="43"/>
                  </a:lnTo>
                  <a:lnTo>
                    <a:pt x="96" y="105"/>
                  </a:lnTo>
                  <a:lnTo>
                    <a:pt x="80" y="105"/>
                  </a:lnTo>
                  <a:lnTo>
                    <a:pt x="80" y="43"/>
                  </a:lnTo>
                  <a:close/>
                  <a:moveTo>
                    <a:pt x="47" y="14"/>
                  </a:moveTo>
                  <a:lnTo>
                    <a:pt x="64" y="14"/>
                  </a:lnTo>
                  <a:lnTo>
                    <a:pt x="64" y="105"/>
                  </a:lnTo>
                  <a:lnTo>
                    <a:pt x="47" y="105"/>
                  </a:lnTo>
                  <a:lnTo>
                    <a:pt x="47" y="14"/>
                  </a:lnTo>
                  <a:close/>
                  <a:moveTo>
                    <a:pt x="32" y="105"/>
                  </a:moveTo>
                  <a:lnTo>
                    <a:pt x="14" y="105"/>
                  </a:lnTo>
                  <a:lnTo>
                    <a:pt x="14" y="67"/>
                  </a:lnTo>
                  <a:lnTo>
                    <a:pt x="32" y="67"/>
                  </a:lnTo>
                  <a:lnTo>
                    <a:pt x="32" y="1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5424488" y="3427413"/>
              <a:ext cx="174625" cy="187325"/>
            </a:xfrm>
            <a:custGeom>
              <a:avLst/>
              <a:gdLst>
                <a:gd name="T0" fmla="*/ 45 w 110"/>
                <a:gd name="T1" fmla="*/ 118 h 118"/>
                <a:gd name="T2" fmla="*/ 77 w 110"/>
                <a:gd name="T3" fmla="*/ 118 h 118"/>
                <a:gd name="T4" fmla="*/ 77 w 110"/>
                <a:gd name="T5" fmla="*/ 118 h 118"/>
                <a:gd name="T6" fmla="*/ 110 w 110"/>
                <a:gd name="T7" fmla="*/ 118 h 118"/>
                <a:gd name="T8" fmla="*/ 110 w 110"/>
                <a:gd name="T9" fmla="*/ 0 h 118"/>
                <a:gd name="T10" fmla="*/ 64 w 110"/>
                <a:gd name="T11" fmla="*/ 0 h 118"/>
                <a:gd name="T12" fmla="*/ 64 w 110"/>
                <a:gd name="T13" fmla="*/ 39 h 118"/>
                <a:gd name="T14" fmla="*/ 32 w 110"/>
                <a:gd name="T15" fmla="*/ 39 h 118"/>
                <a:gd name="T16" fmla="*/ 32 w 110"/>
                <a:gd name="T17" fmla="*/ 73 h 118"/>
                <a:gd name="T18" fmla="*/ 0 w 110"/>
                <a:gd name="T19" fmla="*/ 73 h 118"/>
                <a:gd name="T20" fmla="*/ 0 w 110"/>
                <a:gd name="T21" fmla="*/ 118 h 118"/>
                <a:gd name="T22" fmla="*/ 32 w 110"/>
                <a:gd name="T23" fmla="*/ 118 h 118"/>
                <a:gd name="T24" fmla="*/ 45 w 110"/>
                <a:gd name="T25" fmla="*/ 118 h 118"/>
                <a:gd name="T26" fmla="*/ 80 w 110"/>
                <a:gd name="T27" fmla="*/ 14 h 118"/>
                <a:gd name="T28" fmla="*/ 96 w 110"/>
                <a:gd name="T29" fmla="*/ 14 h 118"/>
                <a:gd name="T30" fmla="*/ 96 w 110"/>
                <a:gd name="T31" fmla="*/ 104 h 118"/>
                <a:gd name="T32" fmla="*/ 80 w 110"/>
                <a:gd name="T33" fmla="*/ 104 h 118"/>
                <a:gd name="T34" fmla="*/ 80 w 110"/>
                <a:gd name="T35" fmla="*/ 14 h 118"/>
                <a:gd name="T36" fmla="*/ 46 w 110"/>
                <a:gd name="T37" fmla="*/ 53 h 118"/>
                <a:gd name="T38" fmla="*/ 63 w 110"/>
                <a:gd name="T39" fmla="*/ 53 h 118"/>
                <a:gd name="T40" fmla="*/ 63 w 110"/>
                <a:gd name="T41" fmla="*/ 104 h 118"/>
                <a:gd name="T42" fmla="*/ 46 w 110"/>
                <a:gd name="T43" fmla="*/ 104 h 118"/>
                <a:gd name="T44" fmla="*/ 46 w 110"/>
                <a:gd name="T45" fmla="*/ 53 h 118"/>
                <a:gd name="T46" fmla="*/ 31 w 110"/>
                <a:gd name="T47" fmla="*/ 104 h 118"/>
                <a:gd name="T48" fmla="*/ 14 w 110"/>
                <a:gd name="T49" fmla="*/ 104 h 118"/>
                <a:gd name="T50" fmla="*/ 14 w 110"/>
                <a:gd name="T51" fmla="*/ 87 h 118"/>
                <a:gd name="T52" fmla="*/ 31 w 110"/>
                <a:gd name="T53" fmla="*/ 87 h 118"/>
                <a:gd name="T54" fmla="*/ 31 w 110"/>
                <a:gd name="T55" fmla="*/ 10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0" h="118">
                  <a:moveTo>
                    <a:pt x="45" y="118"/>
                  </a:moveTo>
                  <a:lnTo>
                    <a:pt x="77" y="118"/>
                  </a:lnTo>
                  <a:lnTo>
                    <a:pt x="77" y="118"/>
                  </a:lnTo>
                  <a:lnTo>
                    <a:pt x="110" y="118"/>
                  </a:lnTo>
                  <a:lnTo>
                    <a:pt x="110" y="0"/>
                  </a:lnTo>
                  <a:lnTo>
                    <a:pt x="64" y="0"/>
                  </a:lnTo>
                  <a:lnTo>
                    <a:pt x="64" y="39"/>
                  </a:lnTo>
                  <a:lnTo>
                    <a:pt x="32" y="39"/>
                  </a:lnTo>
                  <a:lnTo>
                    <a:pt x="32" y="73"/>
                  </a:lnTo>
                  <a:lnTo>
                    <a:pt x="0" y="73"/>
                  </a:lnTo>
                  <a:lnTo>
                    <a:pt x="0" y="118"/>
                  </a:lnTo>
                  <a:lnTo>
                    <a:pt x="32" y="118"/>
                  </a:lnTo>
                  <a:lnTo>
                    <a:pt x="45" y="118"/>
                  </a:lnTo>
                  <a:close/>
                  <a:moveTo>
                    <a:pt x="80" y="14"/>
                  </a:moveTo>
                  <a:lnTo>
                    <a:pt x="96" y="14"/>
                  </a:lnTo>
                  <a:lnTo>
                    <a:pt x="96" y="104"/>
                  </a:lnTo>
                  <a:lnTo>
                    <a:pt x="80" y="104"/>
                  </a:lnTo>
                  <a:lnTo>
                    <a:pt x="80" y="14"/>
                  </a:lnTo>
                  <a:close/>
                  <a:moveTo>
                    <a:pt x="46" y="53"/>
                  </a:moveTo>
                  <a:lnTo>
                    <a:pt x="63" y="53"/>
                  </a:lnTo>
                  <a:lnTo>
                    <a:pt x="63" y="104"/>
                  </a:lnTo>
                  <a:lnTo>
                    <a:pt x="46" y="104"/>
                  </a:lnTo>
                  <a:lnTo>
                    <a:pt x="46" y="53"/>
                  </a:lnTo>
                  <a:close/>
                  <a:moveTo>
                    <a:pt x="31" y="104"/>
                  </a:moveTo>
                  <a:lnTo>
                    <a:pt x="14" y="104"/>
                  </a:lnTo>
                  <a:lnTo>
                    <a:pt x="14" y="87"/>
                  </a:lnTo>
                  <a:lnTo>
                    <a:pt x="31" y="87"/>
                  </a:lnTo>
                  <a:lnTo>
                    <a:pt x="31" y="10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Freeform 29"/>
            <p:cNvSpPr>
              <a:spLocks noEditPoints="1"/>
            </p:cNvSpPr>
            <p:nvPr/>
          </p:nvSpPr>
          <p:spPr bwMode="auto">
            <a:xfrm>
              <a:off x="5626100" y="3409950"/>
              <a:ext cx="174625" cy="204788"/>
            </a:xfrm>
            <a:custGeom>
              <a:avLst/>
              <a:gdLst>
                <a:gd name="T0" fmla="*/ 45 w 110"/>
                <a:gd name="T1" fmla="*/ 129 h 129"/>
                <a:gd name="T2" fmla="*/ 65 w 110"/>
                <a:gd name="T3" fmla="*/ 129 h 129"/>
                <a:gd name="T4" fmla="*/ 78 w 110"/>
                <a:gd name="T5" fmla="*/ 129 h 129"/>
                <a:gd name="T6" fmla="*/ 110 w 110"/>
                <a:gd name="T7" fmla="*/ 129 h 129"/>
                <a:gd name="T8" fmla="*/ 110 w 110"/>
                <a:gd name="T9" fmla="*/ 0 h 129"/>
                <a:gd name="T10" fmla="*/ 65 w 110"/>
                <a:gd name="T11" fmla="*/ 0 h 129"/>
                <a:gd name="T12" fmla="*/ 65 w 110"/>
                <a:gd name="T13" fmla="*/ 80 h 129"/>
                <a:gd name="T14" fmla="*/ 45 w 110"/>
                <a:gd name="T15" fmla="*/ 80 h 129"/>
                <a:gd name="T16" fmla="*/ 45 w 110"/>
                <a:gd name="T17" fmla="*/ 47 h 129"/>
                <a:gd name="T18" fmla="*/ 0 w 110"/>
                <a:gd name="T19" fmla="*/ 47 h 129"/>
                <a:gd name="T20" fmla="*/ 0 w 110"/>
                <a:gd name="T21" fmla="*/ 129 h 129"/>
                <a:gd name="T22" fmla="*/ 32 w 110"/>
                <a:gd name="T23" fmla="*/ 129 h 129"/>
                <a:gd name="T24" fmla="*/ 45 w 110"/>
                <a:gd name="T25" fmla="*/ 129 h 129"/>
                <a:gd name="T26" fmla="*/ 80 w 110"/>
                <a:gd name="T27" fmla="*/ 14 h 129"/>
                <a:gd name="T28" fmla="*/ 96 w 110"/>
                <a:gd name="T29" fmla="*/ 14 h 129"/>
                <a:gd name="T30" fmla="*/ 96 w 110"/>
                <a:gd name="T31" fmla="*/ 115 h 129"/>
                <a:gd name="T32" fmla="*/ 80 w 110"/>
                <a:gd name="T33" fmla="*/ 115 h 129"/>
                <a:gd name="T34" fmla="*/ 80 w 110"/>
                <a:gd name="T35" fmla="*/ 14 h 129"/>
                <a:gd name="T36" fmla="*/ 47 w 110"/>
                <a:gd name="T37" fmla="*/ 94 h 129"/>
                <a:gd name="T38" fmla="*/ 64 w 110"/>
                <a:gd name="T39" fmla="*/ 94 h 129"/>
                <a:gd name="T40" fmla="*/ 64 w 110"/>
                <a:gd name="T41" fmla="*/ 115 h 129"/>
                <a:gd name="T42" fmla="*/ 47 w 110"/>
                <a:gd name="T43" fmla="*/ 115 h 129"/>
                <a:gd name="T44" fmla="*/ 47 w 110"/>
                <a:gd name="T45" fmla="*/ 94 h 129"/>
                <a:gd name="T46" fmla="*/ 31 w 110"/>
                <a:gd name="T47" fmla="*/ 115 h 129"/>
                <a:gd name="T48" fmla="*/ 14 w 110"/>
                <a:gd name="T49" fmla="*/ 115 h 129"/>
                <a:gd name="T50" fmla="*/ 14 w 110"/>
                <a:gd name="T51" fmla="*/ 61 h 129"/>
                <a:gd name="T52" fmla="*/ 31 w 110"/>
                <a:gd name="T53" fmla="*/ 61 h 129"/>
                <a:gd name="T54" fmla="*/ 31 w 110"/>
                <a:gd name="T55" fmla="*/ 11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0" h="129">
                  <a:moveTo>
                    <a:pt x="45" y="129"/>
                  </a:moveTo>
                  <a:lnTo>
                    <a:pt x="65" y="129"/>
                  </a:lnTo>
                  <a:lnTo>
                    <a:pt x="78" y="129"/>
                  </a:lnTo>
                  <a:lnTo>
                    <a:pt x="110" y="129"/>
                  </a:lnTo>
                  <a:lnTo>
                    <a:pt x="110" y="0"/>
                  </a:lnTo>
                  <a:lnTo>
                    <a:pt x="65" y="0"/>
                  </a:lnTo>
                  <a:lnTo>
                    <a:pt x="65" y="80"/>
                  </a:lnTo>
                  <a:lnTo>
                    <a:pt x="45" y="80"/>
                  </a:lnTo>
                  <a:lnTo>
                    <a:pt x="45" y="47"/>
                  </a:lnTo>
                  <a:lnTo>
                    <a:pt x="0" y="47"/>
                  </a:lnTo>
                  <a:lnTo>
                    <a:pt x="0" y="129"/>
                  </a:lnTo>
                  <a:lnTo>
                    <a:pt x="32" y="129"/>
                  </a:lnTo>
                  <a:lnTo>
                    <a:pt x="45" y="129"/>
                  </a:lnTo>
                  <a:close/>
                  <a:moveTo>
                    <a:pt x="80" y="14"/>
                  </a:moveTo>
                  <a:lnTo>
                    <a:pt x="96" y="14"/>
                  </a:lnTo>
                  <a:lnTo>
                    <a:pt x="96" y="115"/>
                  </a:lnTo>
                  <a:lnTo>
                    <a:pt x="80" y="115"/>
                  </a:lnTo>
                  <a:lnTo>
                    <a:pt x="80" y="14"/>
                  </a:lnTo>
                  <a:close/>
                  <a:moveTo>
                    <a:pt x="47" y="94"/>
                  </a:moveTo>
                  <a:lnTo>
                    <a:pt x="64" y="94"/>
                  </a:lnTo>
                  <a:lnTo>
                    <a:pt x="64" y="115"/>
                  </a:lnTo>
                  <a:lnTo>
                    <a:pt x="47" y="115"/>
                  </a:lnTo>
                  <a:lnTo>
                    <a:pt x="47" y="94"/>
                  </a:lnTo>
                  <a:close/>
                  <a:moveTo>
                    <a:pt x="31" y="115"/>
                  </a:moveTo>
                  <a:lnTo>
                    <a:pt x="14" y="115"/>
                  </a:lnTo>
                  <a:lnTo>
                    <a:pt x="14" y="61"/>
                  </a:lnTo>
                  <a:lnTo>
                    <a:pt x="31" y="61"/>
                  </a:lnTo>
                  <a:lnTo>
                    <a:pt x="31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Rectangle 30"/>
            <p:cNvSpPr>
              <a:spLocks noChangeArrowheads="1"/>
            </p:cNvSpPr>
            <p:nvPr/>
          </p:nvSpPr>
          <p:spPr bwMode="auto">
            <a:xfrm>
              <a:off x="5226050" y="3333750"/>
              <a:ext cx="176213" cy="22225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Rectangle 31"/>
            <p:cNvSpPr>
              <a:spLocks noChangeArrowheads="1"/>
            </p:cNvSpPr>
            <p:nvPr/>
          </p:nvSpPr>
          <p:spPr bwMode="auto">
            <a:xfrm>
              <a:off x="5226050" y="3373438"/>
              <a:ext cx="71438" cy="25400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9463" name="Freeform 67"/>
          <p:cNvSpPr>
            <a:spLocks noEditPoints="1"/>
          </p:cNvSpPr>
          <p:nvPr/>
        </p:nvSpPr>
        <p:spPr bwMode="auto">
          <a:xfrm>
            <a:off x="2699068" y="3855720"/>
            <a:ext cx="644525" cy="587375"/>
          </a:xfrm>
          <a:custGeom>
            <a:avLst/>
            <a:gdLst>
              <a:gd name="T0" fmla="*/ 451295 w 498"/>
              <a:gd name="T1" fmla="*/ 325503 h 453"/>
              <a:gd name="T2" fmla="*/ 440920 w 498"/>
              <a:gd name="T3" fmla="*/ 326799 h 453"/>
              <a:gd name="T4" fmla="*/ 487606 w 498"/>
              <a:gd name="T5" fmla="*/ 239912 h 453"/>
              <a:gd name="T6" fmla="*/ 527807 w 498"/>
              <a:gd name="T7" fmla="*/ 251584 h 453"/>
              <a:gd name="T8" fmla="*/ 609507 w 498"/>
              <a:gd name="T9" fmla="*/ 133573 h 453"/>
              <a:gd name="T10" fmla="*/ 641928 w 498"/>
              <a:gd name="T11" fmla="*/ 120605 h 453"/>
              <a:gd name="T12" fmla="*/ 627662 w 498"/>
              <a:gd name="T13" fmla="*/ 88184 h 453"/>
              <a:gd name="T14" fmla="*/ 595242 w 498"/>
              <a:gd name="T15" fmla="*/ 102449 h 453"/>
              <a:gd name="T16" fmla="*/ 510948 w 498"/>
              <a:gd name="T17" fmla="*/ 210085 h 453"/>
              <a:gd name="T18" fmla="*/ 461669 w 498"/>
              <a:gd name="T19" fmla="*/ 181555 h 453"/>
              <a:gd name="T20" fmla="*/ 389047 w 498"/>
              <a:gd name="T21" fmla="*/ 44092 h 453"/>
              <a:gd name="T22" fmla="*/ 239912 w 498"/>
              <a:gd name="T23" fmla="*/ 0 h 453"/>
              <a:gd name="T24" fmla="*/ 102449 w 498"/>
              <a:gd name="T25" fmla="*/ 73919 h 453"/>
              <a:gd name="T26" fmla="*/ 57060 w 498"/>
              <a:gd name="T27" fmla="*/ 226944 h 453"/>
              <a:gd name="T28" fmla="*/ 114120 w 498"/>
              <a:gd name="T29" fmla="*/ 396828 h 453"/>
              <a:gd name="T30" fmla="*/ 49279 w 498"/>
              <a:gd name="T31" fmla="*/ 363111 h 453"/>
              <a:gd name="T32" fmla="*/ 19452 w 498"/>
              <a:gd name="T33" fmla="*/ 344955 h 453"/>
              <a:gd name="T34" fmla="*/ 0 w 498"/>
              <a:gd name="T35" fmla="*/ 373485 h 453"/>
              <a:gd name="T36" fmla="*/ 32421 w 498"/>
              <a:gd name="T37" fmla="*/ 391641 h 453"/>
              <a:gd name="T38" fmla="*/ 89481 w 498"/>
              <a:gd name="T39" fmla="*/ 438326 h 453"/>
              <a:gd name="T40" fmla="*/ 124495 w 498"/>
              <a:gd name="T41" fmla="*/ 438326 h 453"/>
              <a:gd name="T42" fmla="*/ 151728 w 498"/>
              <a:gd name="T43" fmla="*/ 374782 h 453"/>
              <a:gd name="T44" fmla="*/ 260661 w 498"/>
              <a:gd name="T45" fmla="*/ 405906 h 453"/>
              <a:gd name="T46" fmla="*/ 378672 w 498"/>
              <a:gd name="T47" fmla="*/ 368298 h 453"/>
              <a:gd name="T48" fmla="*/ 382563 w 498"/>
              <a:gd name="T49" fmla="*/ 390344 h 453"/>
              <a:gd name="T50" fmla="*/ 385157 w 498"/>
              <a:gd name="T51" fmla="*/ 395531 h 453"/>
              <a:gd name="T52" fmla="*/ 579680 w 498"/>
              <a:gd name="T53" fmla="*/ 587461 h 453"/>
              <a:gd name="T54" fmla="*/ 644521 w 498"/>
              <a:gd name="T55" fmla="*/ 535588 h 453"/>
              <a:gd name="T56" fmla="*/ 623772 w 498"/>
              <a:gd name="T57" fmla="*/ 107636 h 453"/>
              <a:gd name="T58" fmla="*/ 448701 w 498"/>
              <a:gd name="T59" fmla="*/ 347549 h 453"/>
              <a:gd name="T60" fmla="*/ 88184 w 498"/>
              <a:gd name="T61" fmla="*/ 130979 h 453"/>
              <a:gd name="T62" fmla="*/ 189336 w 498"/>
              <a:gd name="T63" fmla="*/ 32421 h 453"/>
              <a:gd name="T64" fmla="*/ 330690 w 498"/>
              <a:gd name="T65" fmla="*/ 32421 h 453"/>
              <a:gd name="T66" fmla="*/ 431842 w 498"/>
              <a:gd name="T67" fmla="*/ 130979 h 453"/>
              <a:gd name="T68" fmla="*/ 426655 w 498"/>
              <a:gd name="T69" fmla="*/ 202304 h 453"/>
              <a:gd name="T70" fmla="*/ 378672 w 498"/>
              <a:gd name="T71" fmla="*/ 82997 h 453"/>
              <a:gd name="T72" fmla="*/ 260661 w 498"/>
              <a:gd name="T73" fmla="*/ 35014 h 453"/>
              <a:gd name="T74" fmla="*/ 141354 w 498"/>
              <a:gd name="T75" fmla="*/ 85590 h 453"/>
              <a:gd name="T76" fmla="*/ 92074 w 498"/>
              <a:gd name="T77" fmla="*/ 202304 h 453"/>
              <a:gd name="T78" fmla="*/ 141354 w 498"/>
              <a:gd name="T79" fmla="*/ 320315 h 453"/>
              <a:gd name="T80" fmla="*/ 86887 w 498"/>
              <a:gd name="T81" fmla="*/ 265849 h 453"/>
              <a:gd name="T82" fmla="*/ 264552 w 498"/>
              <a:gd name="T83" fmla="*/ 226944 h 453"/>
              <a:gd name="T84" fmla="*/ 381266 w 498"/>
              <a:gd name="T85" fmla="*/ 290488 h 453"/>
              <a:gd name="T86" fmla="*/ 274927 w 498"/>
              <a:gd name="T87" fmla="*/ 351439 h 453"/>
              <a:gd name="T88" fmla="*/ 181555 w 498"/>
              <a:gd name="T89" fmla="*/ 330690 h 453"/>
              <a:gd name="T90" fmla="*/ 255474 w 498"/>
              <a:gd name="T91" fmla="*/ 180258 h 453"/>
              <a:gd name="T92" fmla="*/ 242506 w 498"/>
              <a:gd name="T93" fmla="*/ 212679 h 453"/>
              <a:gd name="T94" fmla="*/ 118011 w 498"/>
              <a:gd name="T95" fmla="*/ 246396 h 453"/>
              <a:gd name="T96" fmla="*/ 128386 w 498"/>
              <a:gd name="T97" fmla="*/ 132276 h 453"/>
              <a:gd name="T98" fmla="*/ 216570 w 498"/>
              <a:gd name="T99" fmla="*/ 59654 h 453"/>
              <a:gd name="T100" fmla="*/ 330690 w 498"/>
              <a:gd name="T101" fmla="*/ 71325 h 453"/>
              <a:gd name="T102" fmla="*/ 403312 w 498"/>
              <a:gd name="T103" fmla="*/ 159509 h 453"/>
              <a:gd name="T104" fmla="*/ 260661 w 498"/>
              <a:gd name="T105" fmla="*/ 387750 h 453"/>
              <a:gd name="T106" fmla="*/ 162103 w 498"/>
              <a:gd name="T107" fmla="*/ 359220 h 453"/>
              <a:gd name="T108" fmla="*/ 277520 w 498"/>
              <a:gd name="T109" fmla="*/ 369595 h 453"/>
              <a:gd name="T110" fmla="*/ 387750 w 498"/>
              <a:gd name="T111" fmla="*/ 309941 h 453"/>
              <a:gd name="T112" fmla="*/ 442217 w 498"/>
              <a:gd name="T113" fmla="*/ 234725 h 453"/>
              <a:gd name="T114" fmla="*/ 399422 w 498"/>
              <a:gd name="T115" fmla="*/ 324206 h 453"/>
              <a:gd name="T116" fmla="*/ 373485 w 498"/>
              <a:gd name="T117" fmla="*/ 348846 h 453"/>
              <a:gd name="T118" fmla="*/ 291785 w 498"/>
              <a:gd name="T119" fmla="*/ 385157 h 453"/>
              <a:gd name="T120" fmla="*/ 398125 w 498"/>
              <a:gd name="T121" fmla="*/ 352736 h 453"/>
              <a:gd name="T122" fmla="*/ 402015 w 498"/>
              <a:gd name="T123" fmla="*/ 367001 h 453"/>
              <a:gd name="T124" fmla="*/ 626366 w 498"/>
              <a:gd name="T125" fmla="*/ 534291 h 453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498"/>
              <a:gd name="T190" fmla="*/ 0 h 453"/>
              <a:gd name="T191" fmla="*/ 498 w 498"/>
              <a:gd name="T192" fmla="*/ 453 h 453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498" h="453">
                <a:moveTo>
                  <a:pt x="496" y="398"/>
                </a:moveTo>
                <a:lnTo>
                  <a:pt x="496" y="398"/>
                </a:lnTo>
                <a:lnTo>
                  <a:pt x="485" y="387"/>
                </a:lnTo>
                <a:lnTo>
                  <a:pt x="350" y="252"/>
                </a:lnTo>
                <a:lnTo>
                  <a:pt x="348" y="251"/>
                </a:lnTo>
                <a:lnTo>
                  <a:pt x="346" y="250"/>
                </a:lnTo>
                <a:lnTo>
                  <a:pt x="342" y="251"/>
                </a:lnTo>
                <a:lnTo>
                  <a:pt x="340" y="252"/>
                </a:lnTo>
                <a:lnTo>
                  <a:pt x="337" y="256"/>
                </a:lnTo>
                <a:lnTo>
                  <a:pt x="328" y="247"/>
                </a:lnTo>
                <a:lnTo>
                  <a:pt x="338" y="232"/>
                </a:lnTo>
                <a:lnTo>
                  <a:pt x="346" y="217"/>
                </a:lnTo>
                <a:lnTo>
                  <a:pt x="351" y="199"/>
                </a:lnTo>
                <a:lnTo>
                  <a:pt x="355" y="183"/>
                </a:lnTo>
                <a:lnTo>
                  <a:pt x="376" y="185"/>
                </a:lnTo>
                <a:lnTo>
                  <a:pt x="379" y="191"/>
                </a:lnTo>
                <a:lnTo>
                  <a:pt x="382" y="195"/>
                </a:lnTo>
                <a:lnTo>
                  <a:pt x="388" y="198"/>
                </a:lnTo>
                <a:lnTo>
                  <a:pt x="394" y="199"/>
                </a:lnTo>
                <a:lnTo>
                  <a:pt x="399" y="199"/>
                </a:lnTo>
                <a:lnTo>
                  <a:pt x="402" y="198"/>
                </a:lnTo>
                <a:lnTo>
                  <a:pt x="405" y="196"/>
                </a:lnTo>
                <a:lnTo>
                  <a:pt x="407" y="194"/>
                </a:lnTo>
                <a:lnTo>
                  <a:pt x="410" y="191"/>
                </a:lnTo>
                <a:lnTo>
                  <a:pt x="412" y="188"/>
                </a:lnTo>
                <a:lnTo>
                  <a:pt x="413" y="184"/>
                </a:lnTo>
                <a:lnTo>
                  <a:pt x="414" y="181"/>
                </a:lnTo>
                <a:lnTo>
                  <a:pt x="413" y="176"/>
                </a:lnTo>
                <a:lnTo>
                  <a:pt x="412" y="172"/>
                </a:lnTo>
                <a:lnTo>
                  <a:pt x="470" y="103"/>
                </a:lnTo>
                <a:lnTo>
                  <a:pt x="473" y="104"/>
                </a:lnTo>
                <a:lnTo>
                  <a:pt x="477" y="104"/>
                </a:lnTo>
                <a:lnTo>
                  <a:pt x="481" y="104"/>
                </a:lnTo>
                <a:lnTo>
                  <a:pt x="484" y="103"/>
                </a:lnTo>
                <a:lnTo>
                  <a:pt x="487" y="101"/>
                </a:lnTo>
                <a:lnTo>
                  <a:pt x="490" y="99"/>
                </a:lnTo>
                <a:lnTo>
                  <a:pt x="493" y="96"/>
                </a:lnTo>
                <a:lnTo>
                  <a:pt x="495" y="93"/>
                </a:lnTo>
                <a:lnTo>
                  <a:pt x="496" y="89"/>
                </a:lnTo>
                <a:lnTo>
                  <a:pt x="496" y="86"/>
                </a:lnTo>
                <a:lnTo>
                  <a:pt x="496" y="82"/>
                </a:lnTo>
                <a:lnTo>
                  <a:pt x="495" y="79"/>
                </a:lnTo>
                <a:lnTo>
                  <a:pt x="493" y="75"/>
                </a:lnTo>
                <a:lnTo>
                  <a:pt x="490" y="72"/>
                </a:lnTo>
                <a:lnTo>
                  <a:pt x="487" y="70"/>
                </a:lnTo>
                <a:lnTo>
                  <a:pt x="484" y="68"/>
                </a:lnTo>
                <a:lnTo>
                  <a:pt x="481" y="67"/>
                </a:lnTo>
                <a:lnTo>
                  <a:pt x="477" y="67"/>
                </a:lnTo>
                <a:lnTo>
                  <a:pt x="473" y="67"/>
                </a:lnTo>
                <a:lnTo>
                  <a:pt x="470" y="68"/>
                </a:lnTo>
                <a:lnTo>
                  <a:pt x="467" y="70"/>
                </a:lnTo>
                <a:lnTo>
                  <a:pt x="463" y="72"/>
                </a:lnTo>
                <a:lnTo>
                  <a:pt x="461" y="75"/>
                </a:lnTo>
                <a:lnTo>
                  <a:pt x="459" y="79"/>
                </a:lnTo>
                <a:lnTo>
                  <a:pt x="458" y="82"/>
                </a:lnTo>
                <a:lnTo>
                  <a:pt x="458" y="86"/>
                </a:lnTo>
                <a:lnTo>
                  <a:pt x="459" y="89"/>
                </a:lnTo>
                <a:lnTo>
                  <a:pt x="460" y="94"/>
                </a:lnTo>
                <a:lnTo>
                  <a:pt x="401" y="163"/>
                </a:lnTo>
                <a:lnTo>
                  <a:pt x="394" y="162"/>
                </a:lnTo>
                <a:lnTo>
                  <a:pt x="389" y="163"/>
                </a:lnTo>
                <a:lnTo>
                  <a:pt x="385" y="165"/>
                </a:lnTo>
                <a:lnTo>
                  <a:pt x="381" y="167"/>
                </a:lnTo>
                <a:lnTo>
                  <a:pt x="378" y="171"/>
                </a:lnTo>
                <a:lnTo>
                  <a:pt x="358" y="169"/>
                </a:lnTo>
                <a:lnTo>
                  <a:pt x="358" y="156"/>
                </a:lnTo>
                <a:lnTo>
                  <a:pt x="356" y="140"/>
                </a:lnTo>
                <a:lnTo>
                  <a:pt x="354" y="125"/>
                </a:lnTo>
                <a:lnTo>
                  <a:pt x="351" y="111"/>
                </a:lnTo>
                <a:lnTo>
                  <a:pt x="346" y="96"/>
                </a:lnTo>
                <a:lnTo>
                  <a:pt x="339" y="82"/>
                </a:lnTo>
                <a:lnTo>
                  <a:pt x="332" y="69"/>
                </a:lnTo>
                <a:lnTo>
                  <a:pt x="322" y="57"/>
                </a:lnTo>
                <a:lnTo>
                  <a:pt x="312" y="45"/>
                </a:lnTo>
                <a:lnTo>
                  <a:pt x="300" y="34"/>
                </a:lnTo>
                <a:lnTo>
                  <a:pt x="287" y="26"/>
                </a:lnTo>
                <a:lnTo>
                  <a:pt x="274" y="18"/>
                </a:lnTo>
                <a:lnTo>
                  <a:pt x="260" y="12"/>
                </a:lnTo>
                <a:lnTo>
                  <a:pt x="246" y="6"/>
                </a:lnTo>
                <a:lnTo>
                  <a:pt x="231" y="2"/>
                </a:lnTo>
                <a:lnTo>
                  <a:pt x="216" y="0"/>
                </a:lnTo>
                <a:lnTo>
                  <a:pt x="201" y="0"/>
                </a:lnTo>
                <a:lnTo>
                  <a:pt x="185" y="0"/>
                </a:lnTo>
                <a:lnTo>
                  <a:pt x="170" y="2"/>
                </a:lnTo>
                <a:lnTo>
                  <a:pt x="155" y="6"/>
                </a:lnTo>
                <a:lnTo>
                  <a:pt x="140" y="12"/>
                </a:lnTo>
                <a:lnTo>
                  <a:pt x="126" y="18"/>
                </a:lnTo>
                <a:lnTo>
                  <a:pt x="113" y="26"/>
                </a:lnTo>
                <a:lnTo>
                  <a:pt x="102" y="35"/>
                </a:lnTo>
                <a:lnTo>
                  <a:pt x="90" y="45"/>
                </a:lnTo>
                <a:lnTo>
                  <a:pt x="79" y="57"/>
                </a:lnTo>
                <a:lnTo>
                  <a:pt x="70" y="70"/>
                </a:lnTo>
                <a:lnTo>
                  <a:pt x="62" y="83"/>
                </a:lnTo>
                <a:lnTo>
                  <a:pt x="55" y="96"/>
                </a:lnTo>
                <a:lnTo>
                  <a:pt x="51" y="111"/>
                </a:lnTo>
                <a:lnTo>
                  <a:pt x="47" y="125"/>
                </a:lnTo>
                <a:lnTo>
                  <a:pt x="44" y="141"/>
                </a:lnTo>
                <a:lnTo>
                  <a:pt x="43" y="156"/>
                </a:lnTo>
                <a:lnTo>
                  <a:pt x="44" y="175"/>
                </a:lnTo>
                <a:lnTo>
                  <a:pt x="48" y="193"/>
                </a:lnTo>
                <a:lnTo>
                  <a:pt x="53" y="210"/>
                </a:lnTo>
                <a:lnTo>
                  <a:pt x="61" y="226"/>
                </a:lnTo>
                <a:lnTo>
                  <a:pt x="69" y="242"/>
                </a:lnTo>
                <a:lnTo>
                  <a:pt x="80" y="256"/>
                </a:lnTo>
                <a:lnTo>
                  <a:pt x="92" y="269"/>
                </a:lnTo>
                <a:lnTo>
                  <a:pt x="105" y="280"/>
                </a:lnTo>
                <a:lnTo>
                  <a:pt x="88" y="306"/>
                </a:lnTo>
                <a:lnTo>
                  <a:pt x="83" y="305"/>
                </a:lnTo>
                <a:lnTo>
                  <a:pt x="77" y="306"/>
                </a:lnTo>
                <a:lnTo>
                  <a:pt x="71" y="310"/>
                </a:lnTo>
                <a:lnTo>
                  <a:pt x="38" y="288"/>
                </a:lnTo>
                <a:lnTo>
                  <a:pt x="38" y="285"/>
                </a:lnTo>
                <a:lnTo>
                  <a:pt x="38" y="280"/>
                </a:lnTo>
                <a:lnTo>
                  <a:pt x="37" y="277"/>
                </a:lnTo>
                <a:lnTo>
                  <a:pt x="35" y="274"/>
                </a:lnTo>
                <a:lnTo>
                  <a:pt x="32" y="271"/>
                </a:lnTo>
                <a:lnTo>
                  <a:pt x="29" y="269"/>
                </a:lnTo>
                <a:lnTo>
                  <a:pt x="26" y="268"/>
                </a:lnTo>
                <a:lnTo>
                  <a:pt x="23" y="266"/>
                </a:lnTo>
                <a:lnTo>
                  <a:pt x="20" y="265"/>
                </a:lnTo>
                <a:lnTo>
                  <a:pt x="15" y="266"/>
                </a:lnTo>
                <a:lnTo>
                  <a:pt x="12" y="268"/>
                </a:lnTo>
                <a:lnTo>
                  <a:pt x="9" y="269"/>
                </a:lnTo>
                <a:lnTo>
                  <a:pt x="5" y="271"/>
                </a:lnTo>
                <a:lnTo>
                  <a:pt x="3" y="274"/>
                </a:lnTo>
                <a:lnTo>
                  <a:pt x="1" y="277"/>
                </a:lnTo>
                <a:lnTo>
                  <a:pt x="0" y="280"/>
                </a:lnTo>
                <a:lnTo>
                  <a:pt x="0" y="285"/>
                </a:lnTo>
                <a:lnTo>
                  <a:pt x="0" y="288"/>
                </a:lnTo>
                <a:lnTo>
                  <a:pt x="1" y="292"/>
                </a:lnTo>
                <a:lnTo>
                  <a:pt x="3" y="295"/>
                </a:lnTo>
                <a:lnTo>
                  <a:pt x="5" y="298"/>
                </a:lnTo>
                <a:lnTo>
                  <a:pt x="9" y="300"/>
                </a:lnTo>
                <a:lnTo>
                  <a:pt x="12" y="302"/>
                </a:lnTo>
                <a:lnTo>
                  <a:pt x="15" y="303"/>
                </a:lnTo>
                <a:lnTo>
                  <a:pt x="20" y="303"/>
                </a:lnTo>
                <a:lnTo>
                  <a:pt x="25" y="302"/>
                </a:lnTo>
                <a:lnTo>
                  <a:pt x="29" y="300"/>
                </a:lnTo>
                <a:lnTo>
                  <a:pt x="64" y="322"/>
                </a:lnTo>
                <a:lnTo>
                  <a:pt x="64" y="325"/>
                </a:lnTo>
                <a:lnTo>
                  <a:pt x="64" y="328"/>
                </a:lnTo>
                <a:lnTo>
                  <a:pt x="65" y="332"/>
                </a:lnTo>
                <a:lnTo>
                  <a:pt x="67" y="336"/>
                </a:lnTo>
                <a:lnTo>
                  <a:pt x="69" y="338"/>
                </a:lnTo>
                <a:lnTo>
                  <a:pt x="72" y="340"/>
                </a:lnTo>
                <a:lnTo>
                  <a:pt x="76" y="342"/>
                </a:lnTo>
                <a:lnTo>
                  <a:pt x="79" y="343"/>
                </a:lnTo>
                <a:lnTo>
                  <a:pt x="83" y="343"/>
                </a:lnTo>
                <a:lnTo>
                  <a:pt x="86" y="343"/>
                </a:lnTo>
                <a:lnTo>
                  <a:pt x="90" y="342"/>
                </a:lnTo>
                <a:lnTo>
                  <a:pt x="93" y="340"/>
                </a:lnTo>
                <a:lnTo>
                  <a:pt x="96" y="338"/>
                </a:lnTo>
                <a:lnTo>
                  <a:pt x="98" y="336"/>
                </a:lnTo>
                <a:lnTo>
                  <a:pt x="101" y="332"/>
                </a:lnTo>
                <a:lnTo>
                  <a:pt x="102" y="328"/>
                </a:lnTo>
                <a:lnTo>
                  <a:pt x="102" y="325"/>
                </a:lnTo>
                <a:lnTo>
                  <a:pt x="101" y="319"/>
                </a:lnTo>
                <a:lnTo>
                  <a:pt x="98" y="314"/>
                </a:lnTo>
                <a:lnTo>
                  <a:pt x="117" y="289"/>
                </a:lnTo>
                <a:lnTo>
                  <a:pt x="126" y="295"/>
                </a:lnTo>
                <a:lnTo>
                  <a:pt x="136" y="299"/>
                </a:lnTo>
                <a:lnTo>
                  <a:pt x="146" y="303"/>
                </a:lnTo>
                <a:lnTo>
                  <a:pt x="157" y="306"/>
                </a:lnTo>
                <a:lnTo>
                  <a:pt x="166" y="310"/>
                </a:lnTo>
                <a:lnTo>
                  <a:pt x="178" y="312"/>
                </a:lnTo>
                <a:lnTo>
                  <a:pt x="189" y="313"/>
                </a:lnTo>
                <a:lnTo>
                  <a:pt x="201" y="313"/>
                </a:lnTo>
                <a:lnTo>
                  <a:pt x="213" y="313"/>
                </a:lnTo>
                <a:lnTo>
                  <a:pt x="225" y="311"/>
                </a:lnTo>
                <a:lnTo>
                  <a:pt x="237" y="309"/>
                </a:lnTo>
                <a:lnTo>
                  <a:pt x="248" y="305"/>
                </a:lnTo>
                <a:lnTo>
                  <a:pt x="260" y="302"/>
                </a:lnTo>
                <a:lnTo>
                  <a:pt x="271" y="297"/>
                </a:lnTo>
                <a:lnTo>
                  <a:pt x="282" y="291"/>
                </a:lnTo>
                <a:lnTo>
                  <a:pt x="292" y="284"/>
                </a:lnTo>
                <a:lnTo>
                  <a:pt x="300" y="292"/>
                </a:lnTo>
                <a:lnTo>
                  <a:pt x="297" y="296"/>
                </a:lnTo>
                <a:lnTo>
                  <a:pt x="295" y="298"/>
                </a:lnTo>
                <a:lnTo>
                  <a:pt x="295" y="301"/>
                </a:lnTo>
                <a:lnTo>
                  <a:pt x="295" y="303"/>
                </a:lnTo>
                <a:lnTo>
                  <a:pt x="297" y="305"/>
                </a:lnTo>
                <a:lnTo>
                  <a:pt x="312" y="322"/>
                </a:lnTo>
                <a:lnTo>
                  <a:pt x="432" y="440"/>
                </a:lnTo>
                <a:lnTo>
                  <a:pt x="443" y="451"/>
                </a:lnTo>
                <a:lnTo>
                  <a:pt x="445" y="452"/>
                </a:lnTo>
                <a:lnTo>
                  <a:pt x="447" y="453"/>
                </a:lnTo>
                <a:lnTo>
                  <a:pt x="458" y="452"/>
                </a:lnTo>
                <a:lnTo>
                  <a:pt x="467" y="449"/>
                </a:lnTo>
                <a:lnTo>
                  <a:pt x="475" y="445"/>
                </a:lnTo>
                <a:lnTo>
                  <a:pt x="483" y="438"/>
                </a:lnTo>
                <a:lnTo>
                  <a:pt x="489" y="431"/>
                </a:lnTo>
                <a:lnTo>
                  <a:pt x="494" y="422"/>
                </a:lnTo>
                <a:lnTo>
                  <a:pt x="497" y="413"/>
                </a:lnTo>
                <a:lnTo>
                  <a:pt x="498" y="403"/>
                </a:lnTo>
                <a:lnTo>
                  <a:pt x="497" y="400"/>
                </a:lnTo>
                <a:lnTo>
                  <a:pt x="496" y="398"/>
                </a:lnTo>
                <a:close/>
                <a:moveTo>
                  <a:pt x="481" y="83"/>
                </a:moveTo>
                <a:lnTo>
                  <a:pt x="480" y="82"/>
                </a:lnTo>
                <a:lnTo>
                  <a:pt x="481" y="83"/>
                </a:lnTo>
                <a:close/>
                <a:moveTo>
                  <a:pt x="327" y="316"/>
                </a:moveTo>
                <a:lnTo>
                  <a:pt x="361" y="283"/>
                </a:lnTo>
                <a:lnTo>
                  <a:pt x="470" y="393"/>
                </a:lnTo>
                <a:lnTo>
                  <a:pt x="437" y="426"/>
                </a:lnTo>
                <a:lnTo>
                  <a:pt x="327" y="316"/>
                </a:lnTo>
                <a:close/>
                <a:moveTo>
                  <a:pt x="312" y="301"/>
                </a:moveTo>
                <a:lnTo>
                  <a:pt x="346" y="268"/>
                </a:lnTo>
                <a:lnTo>
                  <a:pt x="351" y="273"/>
                </a:lnTo>
                <a:lnTo>
                  <a:pt x="318" y="306"/>
                </a:lnTo>
                <a:lnTo>
                  <a:pt x="312" y="301"/>
                </a:lnTo>
                <a:close/>
                <a:moveTo>
                  <a:pt x="58" y="156"/>
                </a:moveTo>
                <a:lnTo>
                  <a:pt x="58" y="156"/>
                </a:lnTo>
                <a:lnTo>
                  <a:pt x="58" y="142"/>
                </a:lnTo>
                <a:lnTo>
                  <a:pt x="61" y="128"/>
                </a:lnTo>
                <a:lnTo>
                  <a:pt x="64" y="115"/>
                </a:lnTo>
                <a:lnTo>
                  <a:pt x="68" y="101"/>
                </a:lnTo>
                <a:lnTo>
                  <a:pt x="75" y="89"/>
                </a:lnTo>
                <a:lnTo>
                  <a:pt x="82" y="77"/>
                </a:lnTo>
                <a:lnTo>
                  <a:pt x="90" y="66"/>
                </a:lnTo>
                <a:lnTo>
                  <a:pt x="99" y="56"/>
                </a:lnTo>
                <a:lnTo>
                  <a:pt x="110" y="46"/>
                </a:lnTo>
                <a:lnTo>
                  <a:pt x="121" y="37"/>
                </a:lnTo>
                <a:lnTo>
                  <a:pt x="133" y="30"/>
                </a:lnTo>
                <a:lnTo>
                  <a:pt x="146" y="25"/>
                </a:lnTo>
                <a:lnTo>
                  <a:pt x="159" y="19"/>
                </a:lnTo>
                <a:lnTo>
                  <a:pt x="173" y="16"/>
                </a:lnTo>
                <a:lnTo>
                  <a:pt x="187" y="14"/>
                </a:lnTo>
                <a:lnTo>
                  <a:pt x="201" y="14"/>
                </a:lnTo>
                <a:lnTo>
                  <a:pt x="215" y="14"/>
                </a:lnTo>
                <a:lnTo>
                  <a:pt x="229" y="16"/>
                </a:lnTo>
                <a:lnTo>
                  <a:pt x="242" y="19"/>
                </a:lnTo>
                <a:lnTo>
                  <a:pt x="255" y="25"/>
                </a:lnTo>
                <a:lnTo>
                  <a:pt x="268" y="30"/>
                </a:lnTo>
                <a:lnTo>
                  <a:pt x="280" y="37"/>
                </a:lnTo>
                <a:lnTo>
                  <a:pt x="291" y="46"/>
                </a:lnTo>
                <a:lnTo>
                  <a:pt x="301" y="55"/>
                </a:lnTo>
                <a:lnTo>
                  <a:pt x="311" y="66"/>
                </a:lnTo>
                <a:lnTo>
                  <a:pt x="320" y="77"/>
                </a:lnTo>
                <a:lnTo>
                  <a:pt x="327" y="89"/>
                </a:lnTo>
                <a:lnTo>
                  <a:pt x="333" y="101"/>
                </a:lnTo>
                <a:lnTo>
                  <a:pt x="337" y="114"/>
                </a:lnTo>
                <a:lnTo>
                  <a:pt x="340" y="128"/>
                </a:lnTo>
                <a:lnTo>
                  <a:pt x="342" y="142"/>
                </a:lnTo>
                <a:lnTo>
                  <a:pt x="344" y="156"/>
                </a:lnTo>
                <a:lnTo>
                  <a:pt x="344" y="167"/>
                </a:lnTo>
                <a:lnTo>
                  <a:pt x="329" y="165"/>
                </a:lnTo>
                <a:lnTo>
                  <a:pt x="329" y="156"/>
                </a:lnTo>
                <a:lnTo>
                  <a:pt x="329" y="143"/>
                </a:lnTo>
                <a:lnTo>
                  <a:pt x="327" y="130"/>
                </a:lnTo>
                <a:lnTo>
                  <a:pt x="324" y="118"/>
                </a:lnTo>
                <a:lnTo>
                  <a:pt x="320" y="107"/>
                </a:lnTo>
                <a:lnTo>
                  <a:pt x="314" y="96"/>
                </a:lnTo>
                <a:lnTo>
                  <a:pt x="308" y="85"/>
                </a:lnTo>
                <a:lnTo>
                  <a:pt x="300" y="74"/>
                </a:lnTo>
                <a:lnTo>
                  <a:pt x="292" y="64"/>
                </a:lnTo>
                <a:lnTo>
                  <a:pt x="282" y="56"/>
                </a:lnTo>
                <a:lnTo>
                  <a:pt x="272" y="48"/>
                </a:lnTo>
                <a:lnTo>
                  <a:pt x="261" y="42"/>
                </a:lnTo>
                <a:lnTo>
                  <a:pt x="250" y="36"/>
                </a:lnTo>
                <a:lnTo>
                  <a:pt x="239" y="33"/>
                </a:lnTo>
                <a:lnTo>
                  <a:pt x="226" y="30"/>
                </a:lnTo>
                <a:lnTo>
                  <a:pt x="214" y="28"/>
                </a:lnTo>
                <a:lnTo>
                  <a:pt x="201" y="27"/>
                </a:lnTo>
                <a:lnTo>
                  <a:pt x="188" y="28"/>
                </a:lnTo>
                <a:lnTo>
                  <a:pt x="175" y="30"/>
                </a:lnTo>
                <a:lnTo>
                  <a:pt x="163" y="33"/>
                </a:lnTo>
                <a:lnTo>
                  <a:pt x="151" y="37"/>
                </a:lnTo>
                <a:lnTo>
                  <a:pt x="139" y="43"/>
                </a:lnTo>
                <a:lnTo>
                  <a:pt x="129" y="49"/>
                </a:lnTo>
                <a:lnTo>
                  <a:pt x="119" y="57"/>
                </a:lnTo>
                <a:lnTo>
                  <a:pt x="109" y="66"/>
                </a:lnTo>
                <a:lnTo>
                  <a:pt x="101" y="74"/>
                </a:lnTo>
                <a:lnTo>
                  <a:pt x="93" y="85"/>
                </a:lnTo>
                <a:lnTo>
                  <a:pt x="86" y="96"/>
                </a:lnTo>
                <a:lnTo>
                  <a:pt x="81" y="107"/>
                </a:lnTo>
                <a:lnTo>
                  <a:pt x="77" y="118"/>
                </a:lnTo>
                <a:lnTo>
                  <a:pt x="75" y="131"/>
                </a:lnTo>
                <a:lnTo>
                  <a:pt x="72" y="143"/>
                </a:lnTo>
                <a:lnTo>
                  <a:pt x="71" y="156"/>
                </a:lnTo>
                <a:lnTo>
                  <a:pt x="72" y="169"/>
                </a:lnTo>
                <a:lnTo>
                  <a:pt x="75" y="181"/>
                </a:lnTo>
                <a:lnTo>
                  <a:pt x="77" y="194"/>
                </a:lnTo>
                <a:lnTo>
                  <a:pt x="81" y="206"/>
                </a:lnTo>
                <a:lnTo>
                  <a:pt x="86" y="217"/>
                </a:lnTo>
                <a:lnTo>
                  <a:pt x="93" y="228"/>
                </a:lnTo>
                <a:lnTo>
                  <a:pt x="101" y="238"/>
                </a:lnTo>
                <a:lnTo>
                  <a:pt x="109" y="247"/>
                </a:lnTo>
                <a:lnTo>
                  <a:pt x="121" y="258"/>
                </a:lnTo>
                <a:lnTo>
                  <a:pt x="113" y="269"/>
                </a:lnTo>
                <a:lnTo>
                  <a:pt x="102" y="259"/>
                </a:lnTo>
                <a:lnTo>
                  <a:pt x="91" y="247"/>
                </a:lnTo>
                <a:lnTo>
                  <a:pt x="81" y="234"/>
                </a:lnTo>
                <a:lnTo>
                  <a:pt x="72" y="220"/>
                </a:lnTo>
                <a:lnTo>
                  <a:pt x="67" y="205"/>
                </a:lnTo>
                <a:lnTo>
                  <a:pt x="62" y="190"/>
                </a:lnTo>
                <a:lnTo>
                  <a:pt x="58" y="174"/>
                </a:lnTo>
                <a:lnTo>
                  <a:pt x="58" y="156"/>
                </a:lnTo>
                <a:close/>
                <a:moveTo>
                  <a:pt x="140" y="255"/>
                </a:moveTo>
                <a:lnTo>
                  <a:pt x="198" y="174"/>
                </a:lnTo>
                <a:lnTo>
                  <a:pt x="204" y="175"/>
                </a:lnTo>
                <a:lnTo>
                  <a:pt x="209" y="175"/>
                </a:lnTo>
                <a:lnTo>
                  <a:pt x="213" y="172"/>
                </a:lnTo>
                <a:lnTo>
                  <a:pt x="217" y="169"/>
                </a:lnTo>
                <a:lnTo>
                  <a:pt x="220" y="166"/>
                </a:lnTo>
                <a:lnTo>
                  <a:pt x="313" y="178"/>
                </a:lnTo>
                <a:lnTo>
                  <a:pt x="309" y="194"/>
                </a:lnTo>
                <a:lnTo>
                  <a:pt x="302" y="209"/>
                </a:lnTo>
                <a:lnTo>
                  <a:pt x="294" y="224"/>
                </a:lnTo>
                <a:lnTo>
                  <a:pt x="282" y="237"/>
                </a:lnTo>
                <a:lnTo>
                  <a:pt x="273" y="245"/>
                </a:lnTo>
                <a:lnTo>
                  <a:pt x="265" y="251"/>
                </a:lnTo>
                <a:lnTo>
                  <a:pt x="255" y="258"/>
                </a:lnTo>
                <a:lnTo>
                  <a:pt x="245" y="262"/>
                </a:lnTo>
                <a:lnTo>
                  <a:pt x="234" y="266"/>
                </a:lnTo>
                <a:lnTo>
                  <a:pt x="224" y="269"/>
                </a:lnTo>
                <a:lnTo>
                  <a:pt x="212" y="271"/>
                </a:lnTo>
                <a:lnTo>
                  <a:pt x="201" y="271"/>
                </a:lnTo>
                <a:lnTo>
                  <a:pt x="201" y="278"/>
                </a:lnTo>
                <a:lnTo>
                  <a:pt x="201" y="271"/>
                </a:lnTo>
                <a:lnTo>
                  <a:pt x="185" y="270"/>
                </a:lnTo>
                <a:lnTo>
                  <a:pt x="170" y="266"/>
                </a:lnTo>
                <a:lnTo>
                  <a:pt x="155" y="261"/>
                </a:lnTo>
                <a:lnTo>
                  <a:pt x="140" y="255"/>
                </a:lnTo>
                <a:close/>
                <a:moveTo>
                  <a:pt x="223" y="152"/>
                </a:moveTo>
                <a:lnTo>
                  <a:pt x="223" y="152"/>
                </a:lnTo>
                <a:lnTo>
                  <a:pt x="220" y="147"/>
                </a:lnTo>
                <a:lnTo>
                  <a:pt x="216" y="141"/>
                </a:lnTo>
                <a:lnTo>
                  <a:pt x="211" y="139"/>
                </a:lnTo>
                <a:lnTo>
                  <a:pt x="204" y="137"/>
                </a:lnTo>
                <a:lnTo>
                  <a:pt x="200" y="138"/>
                </a:lnTo>
                <a:lnTo>
                  <a:pt x="197" y="139"/>
                </a:lnTo>
                <a:lnTo>
                  <a:pt x="193" y="140"/>
                </a:lnTo>
                <a:lnTo>
                  <a:pt x="190" y="143"/>
                </a:lnTo>
                <a:lnTo>
                  <a:pt x="188" y="145"/>
                </a:lnTo>
                <a:lnTo>
                  <a:pt x="187" y="149"/>
                </a:lnTo>
                <a:lnTo>
                  <a:pt x="186" y="152"/>
                </a:lnTo>
                <a:lnTo>
                  <a:pt x="185" y="156"/>
                </a:lnTo>
                <a:lnTo>
                  <a:pt x="186" y="161"/>
                </a:lnTo>
                <a:lnTo>
                  <a:pt x="187" y="164"/>
                </a:lnTo>
                <a:lnTo>
                  <a:pt x="130" y="246"/>
                </a:lnTo>
                <a:lnTo>
                  <a:pt x="120" y="237"/>
                </a:lnTo>
                <a:lnTo>
                  <a:pt x="111" y="229"/>
                </a:lnTo>
                <a:lnTo>
                  <a:pt x="105" y="220"/>
                </a:lnTo>
                <a:lnTo>
                  <a:pt x="99" y="210"/>
                </a:lnTo>
                <a:lnTo>
                  <a:pt x="94" y="201"/>
                </a:lnTo>
                <a:lnTo>
                  <a:pt x="91" y="190"/>
                </a:lnTo>
                <a:lnTo>
                  <a:pt x="88" y="179"/>
                </a:lnTo>
                <a:lnTo>
                  <a:pt x="86" y="167"/>
                </a:lnTo>
                <a:lnTo>
                  <a:pt x="85" y="156"/>
                </a:lnTo>
                <a:lnTo>
                  <a:pt x="86" y="144"/>
                </a:lnTo>
                <a:lnTo>
                  <a:pt x="88" y="134"/>
                </a:lnTo>
                <a:lnTo>
                  <a:pt x="91" y="123"/>
                </a:lnTo>
                <a:lnTo>
                  <a:pt x="94" y="112"/>
                </a:lnTo>
                <a:lnTo>
                  <a:pt x="99" y="102"/>
                </a:lnTo>
                <a:lnTo>
                  <a:pt x="105" y="93"/>
                </a:lnTo>
                <a:lnTo>
                  <a:pt x="111" y="84"/>
                </a:lnTo>
                <a:lnTo>
                  <a:pt x="119" y="75"/>
                </a:lnTo>
                <a:lnTo>
                  <a:pt x="128" y="68"/>
                </a:lnTo>
                <a:lnTo>
                  <a:pt x="137" y="60"/>
                </a:lnTo>
                <a:lnTo>
                  <a:pt x="147" y="55"/>
                </a:lnTo>
                <a:lnTo>
                  <a:pt x="157" y="50"/>
                </a:lnTo>
                <a:lnTo>
                  <a:pt x="167" y="46"/>
                </a:lnTo>
                <a:lnTo>
                  <a:pt x="178" y="44"/>
                </a:lnTo>
                <a:lnTo>
                  <a:pt x="189" y="42"/>
                </a:lnTo>
                <a:lnTo>
                  <a:pt x="201" y="42"/>
                </a:lnTo>
                <a:lnTo>
                  <a:pt x="212" y="42"/>
                </a:lnTo>
                <a:lnTo>
                  <a:pt x="224" y="44"/>
                </a:lnTo>
                <a:lnTo>
                  <a:pt x="234" y="46"/>
                </a:lnTo>
                <a:lnTo>
                  <a:pt x="244" y="50"/>
                </a:lnTo>
                <a:lnTo>
                  <a:pt x="255" y="55"/>
                </a:lnTo>
                <a:lnTo>
                  <a:pt x="265" y="60"/>
                </a:lnTo>
                <a:lnTo>
                  <a:pt x="273" y="68"/>
                </a:lnTo>
                <a:lnTo>
                  <a:pt x="282" y="75"/>
                </a:lnTo>
                <a:lnTo>
                  <a:pt x="290" y="84"/>
                </a:lnTo>
                <a:lnTo>
                  <a:pt x="296" y="93"/>
                </a:lnTo>
                <a:lnTo>
                  <a:pt x="302" y="102"/>
                </a:lnTo>
                <a:lnTo>
                  <a:pt x="307" y="112"/>
                </a:lnTo>
                <a:lnTo>
                  <a:pt x="311" y="123"/>
                </a:lnTo>
                <a:lnTo>
                  <a:pt x="313" y="134"/>
                </a:lnTo>
                <a:lnTo>
                  <a:pt x="315" y="144"/>
                </a:lnTo>
                <a:lnTo>
                  <a:pt x="315" y="156"/>
                </a:lnTo>
                <a:lnTo>
                  <a:pt x="315" y="164"/>
                </a:lnTo>
                <a:lnTo>
                  <a:pt x="223" y="152"/>
                </a:lnTo>
                <a:close/>
                <a:moveTo>
                  <a:pt x="201" y="299"/>
                </a:moveTo>
                <a:lnTo>
                  <a:pt x="201" y="306"/>
                </a:lnTo>
                <a:lnTo>
                  <a:pt x="201" y="299"/>
                </a:lnTo>
                <a:lnTo>
                  <a:pt x="190" y="299"/>
                </a:lnTo>
                <a:lnTo>
                  <a:pt x="180" y="298"/>
                </a:lnTo>
                <a:lnTo>
                  <a:pt x="171" y="296"/>
                </a:lnTo>
                <a:lnTo>
                  <a:pt x="161" y="293"/>
                </a:lnTo>
                <a:lnTo>
                  <a:pt x="151" y="290"/>
                </a:lnTo>
                <a:lnTo>
                  <a:pt x="142" y="286"/>
                </a:lnTo>
                <a:lnTo>
                  <a:pt x="133" y="282"/>
                </a:lnTo>
                <a:lnTo>
                  <a:pt x="125" y="277"/>
                </a:lnTo>
                <a:lnTo>
                  <a:pt x="133" y="265"/>
                </a:lnTo>
                <a:lnTo>
                  <a:pt x="148" y="274"/>
                </a:lnTo>
                <a:lnTo>
                  <a:pt x="165" y="280"/>
                </a:lnTo>
                <a:lnTo>
                  <a:pt x="183" y="284"/>
                </a:lnTo>
                <a:lnTo>
                  <a:pt x="201" y="285"/>
                </a:lnTo>
                <a:lnTo>
                  <a:pt x="214" y="285"/>
                </a:lnTo>
                <a:lnTo>
                  <a:pt x="226" y="283"/>
                </a:lnTo>
                <a:lnTo>
                  <a:pt x="239" y="279"/>
                </a:lnTo>
                <a:lnTo>
                  <a:pt x="251" y="275"/>
                </a:lnTo>
                <a:lnTo>
                  <a:pt x="261" y="270"/>
                </a:lnTo>
                <a:lnTo>
                  <a:pt x="272" y="263"/>
                </a:lnTo>
                <a:lnTo>
                  <a:pt x="283" y="256"/>
                </a:lnTo>
                <a:lnTo>
                  <a:pt x="292" y="247"/>
                </a:lnTo>
                <a:lnTo>
                  <a:pt x="299" y="239"/>
                </a:lnTo>
                <a:lnTo>
                  <a:pt x="305" y="232"/>
                </a:lnTo>
                <a:lnTo>
                  <a:pt x="310" y="224"/>
                </a:lnTo>
                <a:lnTo>
                  <a:pt x="315" y="216"/>
                </a:lnTo>
                <a:lnTo>
                  <a:pt x="320" y="207"/>
                </a:lnTo>
                <a:lnTo>
                  <a:pt x="323" y="198"/>
                </a:lnTo>
                <a:lnTo>
                  <a:pt x="325" y="189"/>
                </a:lnTo>
                <a:lnTo>
                  <a:pt x="327" y="179"/>
                </a:lnTo>
                <a:lnTo>
                  <a:pt x="341" y="181"/>
                </a:lnTo>
                <a:lnTo>
                  <a:pt x="337" y="197"/>
                </a:lnTo>
                <a:lnTo>
                  <a:pt x="332" y="214"/>
                </a:lnTo>
                <a:lnTo>
                  <a:pt x="324" y="229"/>
                </a:lnTo>
                <a:lnTo>
                  <a:pt x="314" y="243"/>
                </a:lnTo>
                <a:lnTo>
                  <a:pt x="314" y="244"/>
                </a:lnTo>
                <a:lnTo>
                  <a:pt x="308" y="250"/>
                </a:lnTo>
                <a:lnTo>
                  <a:pt x="301" y="257"/>
                </a:lnTo>
                <a:lnTo>
                  <a:pt x="295" y="263"/>
                </a:lnTo>
                <a:lnTo>
                  <a:pt x="288" y="269"/>
                </a:lnTo>
                <a:lnTo>
                  <a:pt x="288" y="270"/>
                </a:lnTo>
                <a:lnTo>
                  <a:pt x="279" y="276"/>
                </a:lnTo>
                <a:lnTo>
                  <a:pt x="268" y="282"/>
                </a:lnTo>
                <a:lnTo>
                  <a:pt x="258" y="287"/>
                </a:lnTo>
                <a:lnTo>
                  <a:pt x="247" y="291"/>
                </a:lnTo>
                <a:lnTo>
                  <a:pt x="236" y="295"/>
                </a:lnTo>
                <a:lnTo>
                  <a:pt x="225" y="297"/>
                </a:lnTo>
                <a:lnTo>
                  <a:pt x="213" y="299"/>
                </a:lnTo>
                <a:lnTo>
                  <a:pt x="201" y="299"/>
                </a:lnTo>
                <a:close/>
                <a:moveTo>
                  <a:pt x="302" y="275"/>
                </a:moveTo>
                <a:lnTo>
                  <a:pt x="302" y="275"/>
                </a:lnTo>
                <a:lnTo>
                  <a:pt x="304" y="275"/>
                </a:lnTo>
                <a:lnTo>
                  <a:pt x="307" y="272"/>
                </a:lnTo>
                <a:lnTo>
                  <a:pt x="311" y="268"/>
                </a:lnTo>
                <a:lnTo>
                  <a:pt x="312" y="266"/>
                </a:lnTo>
                <a:lnTo>
                  <a:pt x="320" y="259"/>
                </a:lnTo>
                <a:lnTo>
                  <a:pt x="320" y="258"/>
                </a:lnTo>
                <a:lnTo>
                  <a:pt x="327" y="265"/>
                </a:lnTo>
                <a:lnTo>
                  <a:pt x="310" y="283"/>
                </a:lnTo>
                <a:lnTo>
                  <a:pt x="302" y="275"/>
                </a:lnTo>
                <a:close/>
                <a:moveTo>
                  <a:pt x="450" y="439"/>
                </a:moveTo>
                <a:lnTo>
                  <a:pt x="447" y="436"/>
                </a:lnTo>
                <a:lnTo>
                  <a:pt x="481" y="403"/>
                </a:lnTo>
                <a:lnTo>
                  <a:pt x="484" y="406"/>
                </a:lnTo>
                <a:lnTo>
                  <a:pt x="483" y="412"/>
                </a:lnTo>
                <a:lnTo>
                  <a:pt x="481" y="418"/>
                </a:lnTo>
                <a:lnTo>
                  <a:pt x="477" y="424"/>
                </a:lnTo>
                <a:lnTo>
                  <a:pt x="473" y="428"/>
                </a:lnTo>
                <a:lnTo>
                  <a:pt x="468" y="433"/>
                </a:lnTo>
                <a:lnTo>
                  <a:pt x="462" y="436"/>
                </a:lnTo>
                <a:lnTo>
                  <a:pt x="457" y="438"/>
                </a:lnTo>
                <a:lnTo>
                  <a:pt x="450" y="43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国内加油业务背景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933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sz="1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1.1 加油市场概况</a:t>
            </a:r>
            <a:endParaRPr lang="en-US" altLang="ko-KR" sz="18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218" name="组合 217"/>
          <p:cNvGrpSpPr/>
          <p:nvPr/>
        </p:nvGrpSpPr>
        <p:grpSpPr>
          <a:xfrm>
            <a:off x="6078855" y="1849120"/>
            <a:ext cx="5798820" cy="4695190"/>
            <a:chOff x="9321" y="2948"/>
            <a:chExt cx="9132" cy="7394"/>
          </a:xfrm>
        </p:grpSpPr>
        <p:sp>
          <p:nvSpPr>
            <p:cNvPr id="96" name="文本框 95"/>
            <p:cNvSpPr txBox="1"/>
            <p:nvPr/>
          </p:nvSpPr>
          <p:spPr>
            <a:xfrm>
              <a:off x="15285" y="9694"/>
              <a:ext cx="3168" cy="64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i="1" dirty="0">
                  <a:latin typeface="+mj-ea"/>
                  <a:ea typeface="+mj-ea"/>
                  <a:sym typeface="+mn-ea"/>
                </a:rPr>
                <a:t>数据来源：卓创资讯</a:t>
              </a:r>
              <a:endParaRPr lang="zh-CN" altLang="en-US" sz="1400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9321" y="2948"/>
              <a:ext cx="7974" cy="6069"/>
              <a:chOff x="8937" y="2569"/>
              <a:chExt cx="8234" cy="6594"/>
            </a:xfrm>
          </p:grpSpPr>
          <p:grpSp>
            <p:nvGrpSpPr>
              <p:cNvPr id="105" name="组合 104"/>
              <p:cNvGrpSpPr/>
              <p:nvPr/>
            </p:nvGrpSpPr>
            <p:grpSpPr>
              <a:xfrm>
                <a:off x="10384" y="3978"/>
                <a:ext cx="5432" cy="4925"/>
                <a:chOff x="1197960" y="1763811"/>
                <a:chExt cx="5256213" cy="4319588"/>
              </a:xfrm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</p:grpSpPr>
            <p:sp>
              <p:nvSpPr>
                <p:cNvPr id="106" name="Freeform 4"/>
                <p:cNvSpPr/>
                <p:nvPr/>
              </p:nvSpPr>
              <p:spPr bwMode="auto">
                <a:xfrm>
                  <a:off x="5263548" y="1763811"/>
                  <a:ext cx="1190625" cy="1057275"/>
                </a:xfrm>
                <a:custGeom>
                  <a:avLst/>
                  <a:gdLst>
                    <a:gd name="T0" fmla="*/ 332 w 1088"/>
                    <a:gd name="T1" fmla="*/ 807 h 988"/>
                    <a:gd name="T2" fmla="*/ 394 w 1088"/>
                    <a:gd name="T3" fmla="*/ 879 h 988"/>
                    <a:gd name="T4" fmla="*/ 441 w 1088"/>
                    <a:gd name="T5" fmla="*/ 869 h 988"/>
                    <a:gd name="T6" fmla="*/ 502 w 1088"/>
                    <a:gd name="T7" fmla="*/ 874 h 988"/>
                    <a:gd name="T8" fmla="*/ 567 w 1088"/>
                    <a:gd name="T9" fmla="*/ 859 h 988"/>
                    <a:gd name="T10" fmla="*/ 614 w 1088"/>
                    <a:gd name="T11" fmla="*/ 915 h 988"/>
                    <a:gd name="T12" fmla="*/ 651 w 1088"/>
                    <a:gd name="T13" fmla="*/ 929 h 988"/>
                    <a:gd name="T14" fmla="*/ 695 w 1088"/>
                    <a:gd name="T15" fmla="*/ 957 h 988"/>
                    <a:gd name="T16" fmla="*/ 707 w 1088"/>
                    <a:gd name="T17" fmla="*/ 903 h 988"/>
                    <a:gd name="T18" fmla="*/ 754 w 1088"/>
                    <a:gd name="T19" fmla="*/ 959 h 988"/>
                    <a:gd name="T20" fmla="*/ 797 w 1088"/>
                    <a:gd name="T21" fmla="*/ 984 h 988"/>
                    <a:gd name="T22" fmla="*/ 843 w 1088"/>
                    <a:gd name="T23" fmla="*/ 927 h 988"/>
                    <a:gd name="T24" fmla="*/ 873 w 1088"/>
                    <a:gd name="T25" fmla="*/ 922 h 988"/>
                    <a:gd name="T26" fmla="*/ 922 w 1088"/>
                    <a:gd name="T27" fmla="*/ 957 h 988"/>
                    <a:gd name="T28" fmla="*/ 964 w 1088"/>
                    <a:gd name="T29" fmla="*/ 959 h 988"/>
                    <a:gd name="T30" fmla="*/ 950 w 1088"/>
                    <a:gd name="T31" fmla="*/ 881 h 988"/>
                    <a:gd name="T32" fmla="*/ 929 w 1088"/>
                    <a:gd name="T33" fmla="*/ 786 h 988"/>
                    <a:gd name="T34" fmla="*/ 1035 w 1088"/>
                    <a:gd name="T35" fmla="*/ 744 h 988"/>
                    <a:gd name="T36" fmla="*/ 1045 w 1088"/>
                    <a:gd name="T37" fmla="*/ 697 h 988"/>
                    <a:gd name="T38" fmla="*/ 1058 w 1088"/>
                    <a:gd name="T39" fmla="*/ 651 h 988"/>
                    <a:gd name="T40" fmla="*/ 1063 w 1088"/>
                    <a:gd name="T41" fmla="*/ 468 h 988"/>
                    <a:gd name="T42" fmla="*/ 1059 w 1088"/>
                    <a:gd name="T43" fmla="*/ 388 h 988"/>
                    <a:gd name="T44" fmla="*/ 1053 w 1088"/>
                    <a:gd name="T45" fmla="*/ 352 h 988"/>
                    <a:gd name="T46" fmla="*/ 983 w 1088"/>
                    <a:gd name="T47" fmla="*/ 406 h 988"/>
                    <a:gd name="T48" fmla="*/ 909 w 1088"/>
                    <a:gd name="T49" fmla="*/ 473 h 988"/>
                    <a:gd name="T50" fmla="*/ 777 w 1088"/>
                    <a:gd name="T51" fmla="*/ 473 h 988"/>
                    <a:gd name="T52" fmla="*/ 761 w 1088"/>
                    <a:gd name="T53" fmla="*/ 422 h 988"/>
                    <a:gd name="T54" fmla="*/ 715 w 1088"/>
                    <a:gd name="T55" fmla="*/ 388 h 988"/>
                    <a:gd name="T56" fmla="*/ 629 w 1088"/>
                    <a:gd name="T57" fmla="*/ 366 h 988"/>
                    <a:gd name="T58" fmla="*/ 559 w 1088"/>
                    <a:gd name="T59" fmla="*/ 358 h 988"/>
                    <a:gd name="T60" fmla="*/ 497 w 1088"/>
                    <a:gd name="T61" fmla="*/ 314 h 988"/>
                    <a:gd name="T62" fmla="*/ 467 w 1088"/>
                    <a:gd name="T63" fmla="*/ 263 h 988"/>
                    <a:gd name="T64" fmla="*/ 424 w 1088"/>
                    <a:gd name="T65" fmla="*/ 208 h 988"/>
                    <a:gd name="T66" fmla="*/ 370 w 1088"/>
                    <a:gd name="T67" fmla="*/ 122 h 988"/>
                    <a:gd name="T68" fmla="*/ 313 w 1088"/>
                    <a:gd name="T69" fmla="*/ 35 h 988"/>
                    <a:gd name="T70" fmla="*/ 221 w 1088"/>
                    <a:gd name="T71" fmla="*/ 21 h 988"/>
                    <a:gd name="T72" fmla="*/ 118 w 1088"/>
                    <a:gd name="T73" fmla="*/ 0 h 988"/>
                    <a:gd name="T74" fmla="*/ 4 w 1088"/>
                    <a:gd name="T75" fmla="*/ 49 h 988"/>
                    <a:gd name="T76" fmla="*/ 0 w 1088"/>
                    <a:gd name="T77" fmla="*/ 139 h 988"/>
                    <a:gd name="T78" fmla="*/ 50 w 1088"/>
                    <a:gd name="T79" fmla="*/ 173 h 988"/>
                    <a:gd name="T80" fmla="*/ 110 w 1088"/>
                    <a:gd name="T81" fmla="*/ 161 h 988"/>
                    <a:gd name="T82" fmla="*/ 123 w 1088"/>
                    <a:gd name="T83" fmla="*/ 223 h 988"/>
                    <a:gd name="T84" fmla="*/ 197 w 1088"/>
                    <a:gd name="T85" fmla="*/ 257 h 988"/>
                    <a:gd name="T86" fmla="*/ 242 w 1088"/>
                    <a:gd name="T87" fmla="*/ 238 h 988"/>
                    <a:gd name="T88" fmla="*/ 370 w 1088"/>
                    <a:gd name="T89" fmla="*/ 245 h 988"/>
                    <a:gd name="T90" fmla="*/ 350 w 1088"/>
                    <a:gd name="T91" fmla="*/ 417 h 988"/>
                    <a:gd name="T92" fmla="*/ 332 w 1088"/>
                    <a:gd name="T93" fmla="*/ 471 h 988"/>
                    <a:gd name="T94" fmla="*/ 325 w 1088"/>
                    <a:gd name="T95" fmla="*/ 582 h 988"/>
                    <a:gd name="T96" fmla="*/ 295 w 1088"/>
                    <a:gd name="T97" fmla="*/ 558 h 988"/>
                    <a:gd name="T98" fmla="*/ 229 w 1088"/>
                    <a:gd name="T99" fmla="*/ 659 h 988"/>
                    <a:gd name="T100" fmla="*/ 202 w 1088"/>
                    <a:gd name="T101" fmla="*/ 708 h 988"/>
                    <a:gd name="T102" fmla="*/ 295 w 1088"/>
                    <a:gd name="T103" fmla="*/ 742 h 988"/>
                    <a:gd name="T104" fmla="*/ 295 w 1088"/>
                    <a:gd name="T105" fmla="*/ 762 h 988"/>
                    <a:gd name="T106" fmla="*/ 262 w 1088"/>
                    <a:gd name="T107" fmla="*/ 804 h 9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088" h="988">
                      <a:moveTo>
                        <a:pt x="275" y="816"/>
                      </a:moveTo>
                      <a:lnTo>
                        <a:pt x="332" y="807"/>
                      </a:lnTo>
                      <a:lnTo>
                        <a:pt x="357" y="853"/>
                      </a:lnTo>
                      <a:lnTo>
                        <a:pt x="394" y="879"/>
                      </a:lnTo>
                      <a:lnTo>
                        <a:pt x="419" y="869"/>
                      </a:lnTo>
                      <a:lnTo>
                        <a:pt x="441" y="869"/>
                      </a:lnTo>
                      <a:lnTo>
                        <a:pt x="478" y="846"/>
                      </a:lnTo>
                      <a:lnTo>
                        <a:pt x="502" y="874"/>
                      </a:lnTo>
                      <a:lnTo>
                        <a:pt x="520" y="879"/>
                      </a:lnTo>
                      <a:lnTo>
                        <a:pt x="567" y="859"/>
                      </a:lnTo>
                      <a:lnTo>
                        <a:pt x="602" y="879"/>
                      </a:lnTo>
                      <a:lnTo>
                        <a:pt x="614" y="915"/>
                      </a:lnTo>
                      <a:lnTo>
                        <a:pt x="638" y="915"/>
                      </a:lnTo>
                      <a:lnTo>
                        <a:pt x="651" y="929"/>
                      </a:lnTo>
                      <a:lnTo>
                        <a:pt x="682" y="964"/>
                      </a:lnTo>
                      <a:lnTo>
                        <a:pt x="695" y="957"/>
                      </a:lnTo>
                      <a:lnTo>
                        <a:pt x="689" y="915"/>
                      </a:lnTo>
                      <a:lnTo>
                        <a:pt x="707" y="903"/>
                      </a:lnTo>
                      <a:lnTo>
                        <a:pt x="733" y="952"/>
                      </a:lnTo>
                      <a:lnTo>
                        <a:pt x="754" y="959"/>
                      </a:lnTo>
                      <a:lnTo>
                        <a:pt x="779" y="987"/>
                      </a:lnTo>
                      <a:lnTo>
                        <a:pt x="797" y="984"/>
                      </a:lnTo>
                      <a:lnTo>
                        <a:pt x="805" y="971"/>
                      </a:lnTo>
                      <a:lnTo>
                        <a:pt x="843" y="927"/>
                      </a:lnTo>
                      <a:lnTo>
                        <a:pt x="860" y="940"/>
                      </a:lnTo>
                      <a:lnTo>
                        <a:pt x="873" y="922"/>
                      </a:lnTo>
                      <a:lnTo>
                        <a:pt x="884" y="945"/>
                      </a:lnTo>
                      <a:lnTo>
                        <a:pt x="922" y="957"/>
                      </a:lnTo>
                      <a:lnTo>
                        <a:pt x="947" y="957"/>
                      </a:lnTo>
                      <a:lnTo>
                        <a:pt x="964" y="959"/>
                      </a:lnTo>
                      <a:lnTo>
                        <a:pt x="955" y="940"/>
                      </a:lnTo>
                      <a:lnTo>
                        <a:pt x="950" y="881"/>
                      </a:lnTo>
                      <a:lnTo>
                        <a:pt x="904" y="811"/>
                      </a:lnTo>
                      <a:lnTo>
                        <a:pt x="929" y="786"/>
                      </a:lnTo>
                      <a:lnTo>
                        <a:pt x="952" y="744"/>
                      </a:lnTo>
                      <a:lnTo>
                        <a:pt x="1035" y="744"/>
                      </a:lnTo>
                      <a:lnTo>
                        <a:pt x="1049" y="733"/>
                      </a:lnTo>
                      <a:lnTo>
                        <a:pt x="1045" y="697"/>
                      </a:lnTo>
                      <a:lnTo>
                        <a:pt x="1063" y="669"/>
                      </a:lnTo>
                      <a:lnTo>
                        <a:pt x="1058" y="651"/>
                      </a:lnTo>
                      <a:lnTo>
                        <a:pt x="1064" y="622"/>
                      </a:lnTo>
                      <a:lnTo>
                        <a:pt x="1063" y="468"/>
                      </a:lnTo>
                      <a:lnTo>
                        <a:pt x="1087" y="419"/>
                      </a:lnTo>
                      <a:lnTo>
                        <a:pt x="1059" y="388"/>
                      </a:lnTo>
                      <a:lnTo>
                        <a:pt x="1064" y="368"/>
                      </a:lnTo>
                      <a:lnTo>
                        <a:pt x="1053" y="352"/>
                      </a:lnTo>
                      <a:lnTo>
                        <a:pt x="1021" y="363"/>
                      </a:lnTo>
                      <a:lnTo>
                        <a:pt x="983" y="406"/>
                      </a:lnTo>
                      <a:lnTo>
                        <a:pt x="947" y="422"/>
                      </a:lnTo>
                      <a:lnTo>
                        <a:pt x="909" y="473"/>
                      </a:lnTo>
                      <a:lnTo>
                        <a:pt x="818" y="503"/>
                      </a:lnTo>
                      <a:lnTo>
                        <a:pt x="777" y="473"/>
                      </a:lnTo>
                      <a:lnTo>
                        <a:pt x="782" y="454"/>
                      </a:lnTo>
                      <a:lnTo>
                        <a:pt x="761" y="422"/>
                      </a:lnTo>
                      <a:lnTo>
                        <a:pt x="749" y="388"/>
                      </a:lnTo>
                      <a:lnTo>
                        <a:pt x="715" y="388"/>
                      </a:lnTo>
                      <a:lnTo>
                        <a:pt x="652" y="357"/>
                      </a:lnTo>
                      <a:lnTo>
                        <a:pt x="629" y="366"/>
                      </a:lnTo>
                      <a:lnTo>
                        <a:pt x="602" y="352"/>
                      </a:lnTo>
                      <a:lnTo>
                        <a:pt x="559" y="358"/>
                      </a:lnTo>
                      <a:lnTo>
                        <a:pt x="520" y="345"/>
                      </a:lnTo>
                      <a:lnTo>
                        <a:pt x="497" y="314"/>
                      </a:lnTo>
                      <a:lnTo>
                        <a:pt x="478" y="290"/>
                      </a:lnTo>
                      <a:lnTo>
                        <a:pt x="467" y="263"/>
                      </a:lnTo>
                      <a:lnTo>
                        <a:pt x="441" y="236"/>
                      </a:lnTo>
                      <a:lnTo>
                        <a:pt x="424" y="208"/>
                      </a:lnTo>
                      <a:lnTo>
                        <a:pt x="382" y="154"/>
                      </a:lnTo>
                      <a:lnTo>
                        <a:pt x="370" y="122"/>
                      </a:lnTo>
                      <a:lnTo>
                        <a:pt x="325" y="65"/>
                      </a:lnTo>
                      <a:lnTo>
                        <a:pt x="313" y="35"/>
                      </a:lnTo>
                      <a:lnTo>
                        <a:pt x="259" y="9"/>
                      </a:lnTo>
                      <a:lnTo>
                        <a:pt x="221" y="21"/>
                      </a:lnTo>
                      <a:lnTo>
                        <a:pt x="190" y="14"/>
                      </a:lnTo>
                      <a:lnTo>
                        <a:pt x="118" y="0"/>
                      </a:lnTo>
                      <a:lnTo>
                        <a:pt x="22" y="33"/>
                      </a:lnTo>
                      <a:lnTo>
                        <a:pt x="4" y="49"/>
                      </a:lnTo>
                      <a:lnTo>
                        <a:pt x="25" y="76"/>
                      </a:lnTo>
                      <a:lnTo>
                        <a:pt x="0" y="139"/>
                      </a:lnTo>
                      <a:lnTo>
                        <a:pt x="7" y="146"/>
                      </a:lnTo>
                      <a:lnTo>
                        <a:pt x="50" y="173"/>
                      </a:lnTo>
                      <a:lnTo>
                        <a:pt x="71" y="136"/>
                      </a:lnTo>
                      <a:lnTo>
                        <a:pt x="110" y="161"/>
                      </a:lnTo>
                      <a:lnTo>
                        <a:pt x="107" y="179"/>
                      </a:lnTo>
                      <a:lnTo>
                        <a:pt x="123" y="223"/>
                      </a:lnTo>
                      <a:lnTo>
                        <a:pt x="147" y="249"/>
                      </a:lnTo>
                      <a:lnTo>
                        <a:pt x="197" y="257"/>
                      </a:lnTo>
                      <a:lnTo>
                        <a:pt x="212" y="243"/>
                      </a:lnTo>
                      <a:lnTo>
                        <a:pt x="242" y="238"/>
                      </a:lnTo>
                      <a:lnTo>
                        <a:pt x="295" y="190"/>
                      </a:lnTo>
                      <a:lnTo>
                        <a:pt x="370" y="245"/>
                      </a:lnTo>
                      <a:lnTo>
                        <a:pt x="345" y="345"/>
                      </a:lnTo>
                      <a:lnTo>
                        <a:pt x="350" y="417"/>
                      </a:lnTo>
                      <a:lnTo>
                        <a:pt x="350" y="461"/>
                      </a:lnTo>
                      <a:lnTo>
                        <a:pt x="332" y="471"/>
                      </a:lnTo>
                      <a:lnTo>
                        <a:pt x="329" y="585"/>
                      </a:lnTo>
                      <a:lnTo>
                        <a:pt x="325" y="582"/>
                      </a:lnTo>
                      <a:lnTo>
                        <a:pt x="304" y="558"/>
                      </a:lnTo>
                      <a:lnTo>
                        <a:pt x="295" y="558"/>
                      </a:lnTo>
                      <a:lnTo>
                        <a:pt x="289" y="566"/>
                      </a:lnTo>
                      <a:lnTo>
                        <a:pt x="229" y="659"/>
                      </a:lnTo>
                      <a:lnTo>
                        <a:pt x="197" y="696"/>
                      </a:lnTo>
                      <a:lnTo>
                        <a:pt x="202" y="708"/>
                      </a:lnTo>
                      <a:lnTo>
                        <a:pt x="265" y="749"/>
                      </a:lnTo>
                      <a:lnTo>
                        <a:pt x="295" y="742"/>
                      </a:lnTo>
                      <a:lnTo>
                        <a:pt x="299" y="749"/>
                      </a:lnTo>
                      <a:lnTo>
                        <a:pt x="295" y="762"/>
                      </a:lnTo>
                      <a:lnTo>
                        <a:pt x="265" y="774"/>
                      </a:lnTo>
                      <a:lnTo>
                        <a:pt x="262" y="804"/>
                      </a:lnTo>
                      <a:lnTo>
                        <a:pt x="275" y="816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7" name="Freeform 5"/>
                <p:cNvSpPr/>
                <p:nvPr/>
              </p:nvSpPr>
              <p:spPr bwMode="auto">
                <a:xfrm>
                  <a:off x="3374423" y="1816199"/>
                  <a:ext cx="2314575" cy="2038350"/>
                </a:xfrm>
                <a:custGeom>
                  <a:avLst/>
                  <a:gdLst>
                    <a:gd name="T0" fmla="*/ 690 w 2117"/>
                    <a:gd name="T1" fmla="*/ 1843 h 1903"/>
                    <a:gd name="T2" fmla="*/ 782 w 2117"/>
                    <a:gd name="T3" fmla="*/ 1683 h 1903"/>
                    <a:gd name="T4" fmla="*/ 849 w 2117"/>
                    <a:gd name="T5" fmla="*/ 1833 h 1903"/>
                    <a:gd name="T6" fmla="*/ 932 w 2117"/>
                    <a:gd name="T7" fmla="*/ 1866 h 1903"/>
                    <a:gd name="T8" fmla="*/ 1039 w 2117"/>
                    <a:gd name="T9" fmla="*/ 1706 h 1903"/>
                    <a:gd name="T10" fmla="*/ 1151 w 2117"/>
                    <a:gd name="T11" fmla="*/ 1652 h 1903"/>
                    <a:gd name="T12" fmla="*/ 1279 w 2117"/>
                    <a:gd name="T13" fmla="*/ 1550 h 1903"/>
                    <a:gd name="T14" fmla="*/ 1356 w 2117"/>
                    <a:gd name="T15" fmla="*/ 1448 h 1903"/>
                    <a:gd name="T16" fmla="*/ 1430 w 2117"/>
                    <a:gd name="T17" fmla="*/ 1334 h 1903"/>
                    <a:gd name="T18" fmla="*/ 1505 w 2117"/>
                    <a:gd name="T19" fmla="*/ 1339 h 1903"/>
                    <a:gd name="T20" fmla="*/ 1591 w 2117"/>
                    <a:gd name="T21" fmla="*/ 1312 h 1903"/>
                    <a:gd name="T22" fmla="*/ 1700 w 2117"/>
                    <a:gd name="T23" fmla="*/ 1303 h 1903"/>
                    <a:gd name="T24" fmla="*/ 1803 w 2117"/>
                    <a:gd name="T25" fmla="*/ 1342 h 1903"/>
                    <a:gd name="T26" fmla="*/ 1859 w 2117"/>
                    <a:gd name="T27" fmla="*/ 1300 h 1903"/>
                    <a:gd name="T28" fmla="*/ 1967 w 2117"/>
                    <a:gd name="T29" fmla="*/ 1198 h 1903"/>
                    <a:gd name="T30" fmla="*/ 2060 w 2117"/>
                    <a:gd name="T31" fmla="*/ 1146 h 1903"/>
                    <a:gd name="T32" fmla="*/ 2085 w 2117"/>
                    <a:gd name="T33" fmla="*/ 1060 h 1903"/>
                    <a:gd name="T34" fmla="*/ 1971 w 2117"/>
                    <a:gd name="T35" fmla="*/ 996 h 1903"/>
                    <a:gd name="T36" fmla="*/ 1944 w 2117"/>
                    <a:gd name="T37" fmla="*/ 870 h 1903"/>
                    <a:gd name="T38" fmla="*/ 1979 w 2117"/>
                    <a:gd name="T39" fmla="*/ 828 h 1903"/>
                    <a:gd name="T40" fmla="*/ 1992 w 2117"/>
                    <a:gd name="T41" fmla="*/ 729 h 1903"/>
                    <a:gd name="T42" fmla="*/ 1992 w 2117"/>
                    <a:gd name="T43" fmla="*/ 704 h 1903"/>
                    <a:gd name="T44" fmla="*/ 2017 w 2117"/>
                    <a:gd name="T45" fmla="*/ 518 h 1903"/>
                    <a:gd name="T46" fmla="*/ 2058 w 2117"/>
                    <a:gd name="T47" fmla="*/ 538 h 1903"/>
                    <a:gd name="T48" fmla="*/ 2073 w 2117"/>
                    <a:gd name="T49" fmla="*/ 297 h 1903"/>
                    <a:gd name="T50" fmla="*/ 1939 w 2117"/>
                    <a:gd name="T51" fmla="*/ 194 h 1903"/>
                    <a:gd name="T52" fmla="*/ 1836 w 2117"/>
                    <a:gd name="T53" fmla="*/ 132 h 1903"/>
                    <a:gd name="T54" fmla="*/ 1734 w 2117"/>
                    <a:gd name="T55" fmla="*/ 98 h 1903"/>
                    <a:gd name="T56" fmla="*/ 1715 w 2117"/>
                    <a:gd name="T57" fmla="*/ 0 h 1903"/>
                    <a:gd name="T58" fmla="*/ 1674 w 2117"/>
                    <a:gd name="T59" fmla="*/ 98 h 1903"/>
                    <a:gd name="T60" fmla="*/ 1622 w 2117"/>
                    <a:gd name="T61" fmla="*/ 358 h 1903"/>
                    <a:gd name="T62" fmla="*/ 1485 w 2117"/>
                    <a:gd name="T63" fmla="*/ 463 h 1903"/>
                    <a:gd name="T64" fmla="*/ 1393 w 2117"/>
                    <a:gd name="T65" fmla="*/ 646 h 1903"/>
                    <a:gd name="T66" fmla="*/ 1537 w 2117"/>
                    <a:gd name="T67" fmla="*/ 679 h 1903"/>
                    <a:gd name="T68" fmla="*/ 1739 w 2117"/>
                    <a:gd name="T69" fmla="*/ 746 h 1903"/>
                    <a:gd name="T70" fmla="*/ 1596 w 2117"/>
                    <a:gd name="T71" fmla="*/ 807 h 1903"/>
                    <a:gd name="T72" fmla="*/ 1479 w 2117"/>
                    <a:gd name="T73" fmla="*/ 884 h 1903"/>
                    <a:gd name="T74" fmla="*/ 1326 w 2117"/>
                    <a:gd name="T75" fmla="*/ 1023 h 1903"/>
                    <a:gd name="T76" fmla="*/ 1143 w 2117"/>
                    <a:gd name="T77" fmla="*/ 1051 h 1903"/>
                    <a:gd name="T78" fmla="*/ 1104 w 2117"/>
                    <a:gd name="T79" fmla="*/ 1226 h 1903"/>
                    <a:gd name="T80" fmla="*/ 825 w 2117"/>
                    <a:gd name="T81" fmla="*/ 1345 h 1903"/>
                    <a:gd name="T82" fmla="*/ 583 w 2117"/>
                    <a:gd name="T83" fmla="*/ 1420 h 1903"/>
                    <a:gd name="T84" fmla="*/ 212 w 2117"/>
                    <a:gd name="T85" fmla="*/ 1332 h 1903"/>
                    <a:gd name="T86" fmla="*/ 12 w 2117"/>
                    <a:gd name="T87" fmla="*/ 1398 h 1903"/>
                    <a:gd name="T88" fmla="*/ 127 w 2117"/>
                    <a:gd name="T89" fmla="*/ 1527 h 1903"/>
                    <a:gd name="T90" fmla="*/ 240 w 2117"/>
                    <a:gd name="T91" fmla="*/ 1576 h 1903"/>
                    <a:gd name="T92" fmla="*/ 274 w 2117"/>
                    <a:gd name="T93" fmla="*/ 1678 h 1903"/>
                    <a:gd name="T94" fmla="*/ 394 w 2117"/>
                    <a:gd name="T95" fmla="*/ 1744 h 1903"/>
                    <a:gd name="T96" fmla="*/ 566 w 2117"/>
                    <a:gd name="T97" fmla="*/ 1729 h 1903"/>
                    <a:gd name="T98" fmla="*/ 510 w 2117"/>
                    <a:gd name="T99" fmla="*/ 1819 h 19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2117" h="1903">
                      <a:moveTo>
                        <a:pt x="596" y="1893"/>
                      </a:moveTo>
                      <a:lnTo>
                        <a:pt x="626" y="1888"/>
                      </a:lnTo>
                      <a:lnTo>
                        <a:pt x="650" y="1879"/>
                      </a:lnTo>
                      <a:lnTo>
                        <a:pt x="690" y="1843"/>
                      </a:lnTo>
                      <a:lnTo>
                        <a:pt x="700" y="1789"/>
                      </a:lnTo>
                      <a:lnTo>
                        <a:pt x="724" y="1711"/>
                      </a:lnTo>
                      <a:lnTo>
                        <a:pt x="775" y="1676"/>
                      </a:lnTo>
                      <a:lnTo>
                        <a:pt x="782" y="1683"/>
                      </a:lnTo>
                      <a:lnTo>
                        <a:pt x="799" y="1738"/>
                      </a:lnTo>
                      <a:lnTo>
                        <a:pt x="775" y="1772"/>
                      </a:lnTo>
                      <a:lnTo>
                        <a:pt x="766" y="1804"/>
                      </a:lnTo>
                      <a:lnTo>
                        <a:pt x="849" y="1833"/>
                      </a:lnTo>
                      <a:lnTo>
                        <a:pt x="854" y="1856"/>
                      </a:lnTo>
                      <a:lnTo>
                        <a:pt x="901" y="1854"/>
                      </a:lnTo>
                      <a:lnTo>
                        <a:pt x="921" y="1860"/>
                      </a:lnTo>
                      <a:lnTo>
                        <a:pt x="932" y="1866"/>
                      </a:lnTo>
                      <a:lnTo>
                        <a:pt x="1014" y="1750"/>
                      </a:lnTo>
                      <a:lnTo>
                        <a:pt x="1036" y="1743"/>
                      </a:lnTo>
                      <a:lnTo>
                        <a:pt x="1041" y="1729"/>
                      </a:lnTo>
                      <a:lnTo>
                        <a:pt x="1039" y="1706"/>
                      </a:lnTo>
                      <a:lnTo>
                        <a:pt x="1067" y="1666"/>
                      </a:lnTo>
                      <a:lnTo>
                        <a:pt x="1119" y="1664"/>
                      </a:lnTo>
                      <a:lnTo>
                        <a:pt x="1139" y="1641"/>
                      </a:lnTo>
                      <a:lnTo>
                        <a:pt x="1151" y="1652"/>
                      </a:lnTo>
                      <a:lnTo>
                        <a:pt x="1181" y="1627"/>
                      </a:lnTo>
                      <a:lnTo>
                        <a:pt x="1197" y="1627"/>
                      </a:lnTo>
                      <a:lnTo>
                        <a:pt x="1251" y="1548"/>
                      </a:lnTo>
                      <a:lnTo>
                        <a:pt x="1279" y="1550"/>
                      </a:lnTo>
                      <a:lnTo>
                        <a:pt x="1314" y="1525"/>
                      </a:lnTo>
                      <a:lnTo>
                        <a:pt x="1323" y="1534"/>
                      </a:lnTo>
                      <a:lnTo>
                        <a:pt x="1388" y="1502"/>
                      </a:lnTo>
                      <a:lnTo>
                        <a:pt x="1356" y="1448"/>
                      </a:lnTo>
                      <a:lnTo>
                        <a:pt x="1365" y="1394"/>
                      </a:lnTo>
                      <a:lnTo>
                        <a:pt x="1393" y="1336"/>
                      </a:lnTo>
                      <a:lnTo>
                        <a:pt x="1416" y="1327"/>
                      </a:lnTo>
                      <a:lnTo>
                        <a:pt x="1430" y="1334"/>
                      </a:lnTo>
                      <a:lnTo>
                        <a:pt x="1430" y="1375"/>
                      </a:lnTo>
                      <a:lnTo>
                        <a:pt x="1447" y="1387"/>
                      </a:lnTo>
                      <a:lnTo>
                        <a:pt x="1488" y="1357"/>
                      </a:lnTo>
                      <a:lnTo>
                        <a:pt x="1505" y="1339"/>
                      </a:lnTo>
                      <a:lnTo>
                        <a:pt x="1521" y="1347"/>
                      </a:lnTo>
                      <a:lnTo>
                        <a:pt x="1542" y="1329"/>
                      </a:lnTo>
                      <a:lnTo>
                        <a:pt x="1584" y="1327"/>
                      </a:lnTo>
                      <a:lnTo>
                        <a:pt x="1591" y="1312"/>
                      </a:lnTo>
                      <a:lnTo>
                        <a:pt x="1581" y="1290"/>
                      </a:lnTo>
                      <a:lnTo>
                        <a:pt x="1610" y="1261"/>
                      </a:lnTo>
                      <a:lnTo>
                        <a:pt x="1645" y="1243"/>
                      </a:lnTo>
                      <a:lnTo>
                        <a:pt x="1700" y="1303"/>
                      </a:lnTo>
                      <a:lnTo>
                        <a:pt x="1697" y="1324"/>
                      </a:lnTo>
                      <a:lnTo>
                        <a:pt x="1724" y="1368"/>
                      </a:lnTo>
                      <a:lnTo>
                        <a:pt x="1789" y="1372"/>
                      </a:lnTo>
                      <a:lnTo>
                        <a:pt x="1803" y="1342"/>
                      </a:lnTo>
                      <a:lnTo>
                        <a:pt x="1787" y="1255"/>
                      </a:lnTo>
                      <a:lnTo>
                        <a:pt x="1801" y="1240"/>
                      </a:lnTo>
                      <a:lnTo>
                        <a:pt x="1831" y="1261"/>
                      </a:lnTo>
                      <a:lnTo>
                        <a:pt x="1859" y="1300"/>
                      </a:lnTo>
                      <a:lnTo>
                        <a:pt x="1901" y="1236"/>
                      </a:lnTo>
                      <a:lnTo>
                        <a:pt x="1921" y="1231"/>
                      </a:lnTo>
                      <a:lnTo>
                        <a:pt x="1951" y="1198"/>
                      </a:lnTo>
                      <a:lnTo>
                        <a:pt x="1967" y="1198"/>
                      </a:lnTo>
                      <a:lnTo>
                        <a:pt x="1994" y="1171"/>
                      </a:lnTo>
                      <a:lnTo>
                        <a:pt x="2009" y="1171"/>
                      </a:lnTo>
                      <a:lnTo>
                        <a:pt x="2023" y="1146"/>
                      </a:lnTo>
                      <a:lnTo>
                        <a:pt x="2060" y="1146"/>
                      </a:lnTo>
                      <a:lnTo>
                        <a:pt x="2099" y="1111"/>
                      </a:lnTo>
                      <a:lnTo>
                        <a:pt x="2116" y="1095"/>
                      </a:lnTo>
                      <a:lnTo>
                        <a:pt x="2116" y="1076"/>
                      </a:lnTo>
                      <a:lnTo>
                        <a:pt x="2085" y="1060"/>
                      </a:lnTo>
                      <a:lnTo>
                        <a:pt x="2085" y="1023"/>
                      </a:lnTo>
                      <a:lnTo>
                        <a:pt x="2036" y="958"/>
                      </a:lnTo>
                      <a:lnTo>
                        <a:pt x="1986" y="1005"/>
                      </a:lnTo>
                      <a:lnTo>
                        <a:pt x="1971" y="996"/>
                      </a:lnTo>
                      <a:lnTo>
                        <a:pt x="1969" y="969"/>
                      </a:lnTo>
                      <a:lnTo>
                        <a:pt x="1949" y="939"/>
                      </a:lnTo>
                      <a:lnTo>
                        <a:pt x="1944" y="907"/>
                      </a:lnTo>
                      <a:lnTo>
                        <a:pt x="1944" y="870"/>
                      </a:lnTo>
                      <a:lnTo>
                        <a:pt x="1910" y="844"/>
                      </a:lnTo>
                      <a:lnTo>
                        <a:pt x="1905" y="832"/>
                      </a:lnTo>
                      <a:lnTo>
                        <a:pt x="1913" y="810"/>
                      </a:lnTo>
                      <a:lnTo>
                        <a:pt x="1979" y="828"/>
                      </a:lnTo>
                      <a:lnTo>
                        <a:pt x="1981" y="798"/>
                      </a:lnTo>
                      <a:lnTo>
                        <a:pt x="2004" y="771"/>
                      </a:lnTo>
                      <a:lnTo>
                        <a:pt x="1989" y="759"/>
                      </a:lnTo>
                      <a:lnTo>
                        <a:pt x="1992" y="729"/>
                      </a:lnTo>
                      <a:lnTo>
                        <a:pt x="2023" y="717"/>
                      </a:lnTo>
                      <a:lnTo>
                        <a:pt x="2028" y="704"/>
                      </a:lnTo>
                      <a:lnTo>
                        <a:pt x="2023" y="697"/>
                      </a:lnTo>
                      <a:lnTo>
                        <a:pt x="1992" y="704"/>
                      </a:lnTo>
                      <a:lnTo>
                        <a:pt x="1931" y="662"/>
                      </a:lnTo>
                      <a:lnTo>
                        <a:pt x="1926" y="650"/>
                      </a:lnTo>
                      <a:lnTo>
                        <a:pt x="1956" y="613"/>
                      </a:lnTo>
                      <a:lnTo>
                        <a:pt x="2017" y="518"/>
                      </a:lnTo>
                      <a:lnTo>
                        <a:pt x="2023" y="511"/>
                      </a:lnTo>
                      <a:lnTo>
                        <a:pt x="2033" y="511"/>
                      </a:lnTo>
                      <a:lnTo>
                        <a:pt x="2053" y="536"/>
                      </a:lnTo>
                      <a:lnTo>
                        <a:pt x="2058" y="538"/>
                      </a:lnTo>
                      <a:lnTo>
                        <a:pt x="2060" y="424"/>
                      </a:lnTo>
                      <a:lnTo>
                        <a:pt x="2078" y="415"/>
                      </a:lnTo>
                      <a:lnTo>
                        <a:pt x="2078" y="370"/>
                      </a:lnTo>
                      <a:lnTo>
                        <a:pt x="2073" y="297"/>
                      </a:lnTo>
                      <a:lnTo>
                        <a:pt x="2099" y="196"/>
                      </a:lnTo>
                      <a:lnTo>
                        <a:pt x="2023" y="142"/>
                      </a:lnTo>
                      <a:lnTo>
                        <a:pt x="1969" y="189"/>
                      </a:lnTo>
                      <a:lnTo>
                        <a:pt x="1939" y="194"/>
                      </a:lnTo>
                      <a:lnTo>
                        <a:pt x="1926" y="210"/>
                      </a:lnTo>
                      <a:lnTo>
                        <a:pt x="1875" y="201"/>
                      </a:lnTo>
                      <a:lnTo>
                        <a:pt x="1851" y="174"/>
                      </a:lnTo>
                      <a:lnTo>
                        <a:pt x="1836" y="132"/>
                      </a:lnTo>
                      <a:lnTo>
                        <a:pt x="1838" y="114"/>
                      </a:lnTo>
                      <a:lnTo>
                        <a:pt x="1799" y="88"/>
                      </a:lnTo>
                      <a:lnTo>
                        <a:pt x="1777" y="126"/>
                      </a:lnTo>
                      <a:lnTo>
                        <a:pt x="1734" y="98"/>
                      </a:lnTo>
                      <a:lnTo>
                        <a:pt x="1727" y="91"/>
                      </a:lnTo>
                      <a:lnTo>
                        <a:pt x="1752" y="27"/>
                      </a:lnTo>
                      <a:lnTo>
                        <a:pt x="1731" y="0"/>
                      </a:lnTo>
                      <a:lnTo>
                        <a:pt x="1715" y="0"/>
                      </a:lnTo>
                      <a:lnTo>
                        <a:pt x="1669" y="32"/>
                      </a:lnTo>
                      <a:lnTo>
                        <a:pt x="1633" y="86"/>
                      </a:lnTo>
                      <a:lnTo>
                        <a:pt x="1647" y="96"/>
                      </a:lnTo>
                      <a:lnTo>
                        <a:pt x="1674" y="98"/>
                      </a:lnTo>
                      <a:lnTo>
                        <a:pt x="1697" y="156"/>
                      </a:lnTo>
                      <a:lnTo>
                        <a:pt x="1685" y="177"/>
                      </a:lnTo>
                      <a:lnTo>
                        <a:pt x="1663" y="210"/>
                      </a:lnTo>
                      <a:lnTo>
                        <a:pt x="1622" y="358"/>
                      </a:lnTo>
                      <a:lnTo>
                        <a:pt x="1638" y="384"/>
                      </a:lnTo>
                      <a:lnTo>
                        <a:pt x="1625" y="405"/>
                      </a:lnTo>
                      <a:lnTo>
                        <a:pt x="1535" y="470"/>
                      </a:lnTo>
                      <a:lnTo>
                        <a:pt x="1485" y="463"/>
                      </a:lnTo>
                      <a:lnTo>
                        <a:pt x="1458" y="452"/>
                      </a:lnTo>
                      <a:lnTo>
                        <a:pt x="1452" y="465"/>
                      </a:lnTo>
                      <a:lnTo>
                        <a:pt x="1412" y="625"/>
                      </a:lnTo>
                      <a:lnTo>
                        <a:pt x="1393" y="646"/>
                      </a:lnTo>
                      <a:lnTo>
                        <a:pt x="1403" y="674"/>
                      </a:lnTo>
                      <a:lnTo>
                        <a:pt x="1428" y="697"/>
                      </a:lnTo>
                      <a:lnTo>
                        <a:pt x="1470" y="672"/>
                      </a:lnTo>
                      <a:lnTo>
                        <a:pt x="1537" y="679"/>
                      </a:lnTo>
                      <a:lnTo>
                        <a:pt x="1556" y="646"/>
                      </a:lnTo>
                      <a:lnTo>
                        <a:pt x="1591" y="637"/>
                      </a:lnTo>
                      <a:lnTo>
                        <a:pt x="1657" y="662"/>
                      </a:lnTo>
                      <a:lnTo>
                        <a:pt x="1739" y="746"/>
                      </a:lnTo>
                      <a:lnTo>
                        <a:pt x="1739" y="764"/>
                      </a:lnTo>
                      <a:lnTo>
                        <a:pt x="1722" y="776"/>
                      </a:lnTo>
                      <a:lnTo>
                        <a:pt x="1627" y="783"/>
                      </a:lnTo>
                      <a:lnTo>
                        <a:pt x="1596" y="807"/>
                      </a:lnTo>
                      <a:lnTo>
                        <a:pt x="1572" y="802"/>
                      </a:lnTo>
                      <a:lnTo>
                        <a:pt x="1554" y="832"/>
                      </a:lnTo>
                      <a:lnTo>
                        <a:pt x="1509" y="840"/>
                      </a:lnTo>
                      <a:lnTo>
                        <a:pt x="1479" y="884"/>
                      </a:lnTo>
                      <a:lnTo>
                        <a:pt x="1475" y="916"/>
                      </a:lnTo>
                      <a:lnTo>
                        <a:pt x="1411" y="958"/>
                      </a:lnTo>
                      <a:lnTo>
                        <a:pt x="1370" y="964"/>
                      </a:lnTo>
                      <a:lnTo>
                        <a:pt x="1326" y="1023"/>
                      </a:lnTo>
                      <a:lnTo>
                        <a:pt x="1284" y="1048"/>
                      </a:lnTo>
                      <a:lnTo>
                        <a:pt x="1202" y="1030"/>
                      </a:lnTo>
                      <a:lnTo>
                        <a:pt x="1176" y="1018"/>
                      </a:lnTo>
                      <a:lnTo>
                        <a:pt x="1143" y="1051"/>
                      </a:lnTo>
                      <a:lnTo>
                        <a:pt x="1129" y="1107"/>
                      </a:lnTo>
                      <a:lnTo>
                        <a:pt x="1172" y="1171"/>
                      </a:lnTo>
                      <a:lnTo>
                        <a:pt x="1143" y="1201"/>
                      </a:lnTo>
                      <a:lnTo>
                        <a:pt x="1104" y="1226"/>
                      </a:lnTo>
                      <a:lnTo>
                        <a:pt x="1044" y="1300"/>
                      </a:lnTo>
                      <a:lnTo>
                        <a:pt x="967" y="1334"/>
                      </a:lnTo>
                      <a:lnTo>
                        <a:pt x="841" y="1347"/>
                      </a:lnTo>
                      <a:lnTo>
                        <a:pt x="825" y="1345"/>
                      </a:lnTo>
                      <a:lnTo>
                        <a:pt x="679" y="1407"/>
                      </a:lnTo>
                      <a:lnTo>
                        <a:pt x="608" y="1448"/>
                      </a:lnTo>
                      <a:lnTo>
                        <a:pt x="590" y="1438"/>
                      </a:lnTo>
                      <a:lnTo>
                        <a:pt x="583" y="1420"/>
                      </a:lnTo>
                      <a:lnTo>
                        <a:pt x="492" y="1414"/>
                      </a:lnTo>
                      <a:lnTo>
                        <a:pt x="391" y="1382"/>
                      </a:lnTo>
                      <a:lnTo>
                        <a:pt x="363" y="1350"/>
                      </a:lnTo>
                      <a:lnTo>
                        <a:pt x="212" y="1332"/>
                      </a:lnTo>
                      <a:lnTo>
                        <a:pt x="184" y="1345"/>
                      </a:lnTo>
                      <a:lnTo>
                        <a:pt x="2" y="1327"/>
                      </a:lnTo>
                      <a:lnTo>
                        <a:pt x="0" y="1354"/>
                      </a:lnTo>
                      <a:lnTo>
                        <a:pt x="12" y="1398"/>
                      </a:lnTo>
                      <a:lnTo>
                        <a:pt x="4" y="1465"/>
                      </a:lnTo>
                      <a:lnTo>
                        <a:pt x="56" y="1542"/>
                      </a:lnTo>
                      <a:lnTo>
                        <a:pt x="85" y="1560"/>
                      </a:lnTo>
                      <a:lnTo>
                        <a:pt x="127" y="1527"/>
                      </a:lnTo>
                      <a:lnTo>
                        <a:pt x="214" y="1527"/>
                      </a:lnTo>
                      <a:lnTo>
                        <a:pt x="236" y="1534"/>
                      </a:lnTo>
                      <a:lnTo>
                        <a:pt x="249" y="1555"/>
                      </a:lnTo>
                      <a:lnTo>
                        <a:pt x="240" y="1576"/>
                      </a:lnTo>
                      <a:lnTo>
                        <a:pt x="190" y="1616"/>
                      </a:lnTo>
                      <a:lnTo>
                        <a:pt x="195" y="1636"/>
                      </a:lnTo>
                      <a:lnTo>
                        <a:pt x="253" y="1678"/>
                      </a:lnTo>
                      <a:lnTo>
                        <a:pt x="274" y="1678"/>
                      </a:lnTo>
                      <a:lnTo>
                        <a:pt x="282" y="1688"/>
                      </a:lnTo>
                      <a:lnTo>
                        <a:pt x="277" y="1706"/>
                      </a:lnTo>
                      <a:lnTo>
                        <a:pt x="312" y="1734"/>
                      </a:lnTo>
                      <a:lnTo>
                        <a:pt x="394" y="1744"/>
                      </a:lnTo>
                      <a:lnTo>
                        <a:pt x="430" y="1736"/>
                      </a:lnTo>
                      <a:lnTo>
                        <a:pt x="481" y="1686"/>
                      </a:lnTo>
                      <a:lnTo>
                        <a:pt x="541" y="1690"/>
                      </a:lnTo>
                      <a:lnTo>
                        <a:pt x="566" y="1729"/>
                      </a:lnTo>
                      <a:lnTo>
                        <a:pt x="552" y="1761"/>
                      </a:lnTo>
                      <a:lnTo>
                        <a:pt x="554" y="1782"/>
                      </a:lnTo>
                      <a:lnTo>
                        <a:pt x="523" y="1802"/>
                      </a:lnTo>
                      <a:lnTo>
                        <a:pt x="510" y="1819"/>
                      </a:lnTo>
                      <a:lnTo>
                        <a:pt x="514" y="1860"/>
                      </a:lnTo>
                      <a:lnTo>
                        <a:pt x="571" y="1902"/>
                      </a:lnTo>
                      <a:lnTo>
                        <a:pt x="596" y="189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8" name="Freeform 6"/>
                <p:cNvSpPr/>
                <p:nvPr/>
              </p:nvSpPr>
              <p:spPr bwMode="auto">
                <a:xfrm>
                  <a:off x="1197960" y="2381349"/>
                  <a:ext cx="2101850" cy="1558925"/>
                </a:xfrm>
                <a:custGeom>
                  <a:avLst/>
                  <a:gdLst>
                    <a:gd name="T0" fmla="*/ 1318 w 1922"/>
                    <a:gd name="T1" fmla="*/ 50 h 1456"/>
                    <a:gd name="T2" fmla="*/ 1377 w 1922"/>
                    <a:gd name="T3" fmla="*/ 123 h 1456"/>
                    <a:gd name="T4" fmla="*/ 1460 w 1922"/>
                    <a:gd name="T5" fmla="*/ 177 h 1456"/>
                    <a:gd name="T6" fmla="*/ 1532 w 1922"/>
                    <a:gd name="T7" fmla="*/ 319 h 1456"/>
                    <a:gd name="T8" fmla="*/ 1492 w 1922"/>
                    <a:gd name="T9" fmla="*/ 427 h 1456"/>
                    <a:gd name="T10" fmla="*/ 1701 w 1922"/>
                    <a:gd name="T11" fmla="*/ 521 h 1456"/>
                    <a:gd name="T12" fmla="*/ 1846 w 1922"/>
                    <a:gd name="T13" fmla="*/ 627 h 1456"/>
                    <a:gd name="T14" fmla="*/ 1921 w 1922"/>
                    <a:gd name="T15" fmla="*/ 788 h 1456"/>
                    <a:gd name="T16" fmla="*/ 1867 w 1922"/>
                    <a:gd name="T17" fmla="*/ 858 h 1456"/>
                    <a:gd name="T18" fmla="*/ 1673 w 1922"/>
                    <a:gd name="T19" fmla="*/ 965 h 1456"/>
                    <a:gd name="T20" fmla="*/ 1645 w 1922"/>
                    <a:gd name="T21" fmla="*/ 1133 h 1456"/>
                    <a:gd name="T22" fmla="*/ 1370 w 1922"/>
                    <a:gd name="T23" fmla="*/ 1215 h 1456"/>
                    <a:gd name="T24" fmla="*/ 1419 w 1922"/>
                    <a:gd name="T25" fmla="*/ 1367 h 1456"/>
                    <a:gd name="T26" fmla="*/ 1389 w 1922"/>
                    <a:gd name="T27" fmla="*/ 1416 h 1456"/>
                    <a:gd name="T28" fmla="*/ 1349 w 1922"/>
                    <a:gd name="T29" fmla="*/ 1455 h 1456"/>
                    <a:gd name="T30" fmla="*/ 1240 w 1922"/>
                    <a:gd name="T31" fmla="*/ 1427 h 1456"/>
                    <a:gd name="T32" fmla="*/ 1053 w 1922"/>
                    <a:gd name="T33" fmla="*/ 1401 h 1456"/>
                    <a:gd name="T34" fmla="*/ 865 w 1922"/>
                    <a:gd name="T35" fmla="*/ 1434 h 1456"/>
                    <a:gd name="T36" fmla="*/ 719 w 1922"/>
                    <a:gd name="T37" fmla="*/ 1411 h 1456"/>
                    <a:gd name="T38" fmla="*/ 553 w 1922"/>
                    <a:gd name="T39" fmla="*/ 1425 h 1456"/>
                    <a:gd name="T40" fmla="*/ 459 w 1922"/>
                    <a:gd name="T41" fmla="*/ 1379 h 1456"/>
                    <a:gd name="T42" fmla="*/ 359 w 1922"/>
                    <a:gd name="T43" fmla="*/ 1311 h 1456"/>
                    <a:gd name="T44" fmla="*/ 146 w 1922"/>
                    <a:gd name="T45" fmla="*/ 1272 h 1456"/>
                    <a:gd name="T46" fmla="*/ 118 w 1922"/>
                    <a:gd name="T47" fmla="*/ 1189 h 1456"/>
                    <a:gd name="T48" fmla="*/ 74 w 1922"/>
                    <a:gd name="T49" fmla="*/ 1131 h 1456"/>
                    <a:gd name="T50" fmla="*/ 41 w 1922"/>
                    <a:gd name="T51" fmla="*/ 1074 h 1456"/>
                    <a:gd name="T52" fmla="*/ 71 w 1922"/>
                    <a:gd name="T53" fmla="*/ 1007 h 1456"/>
                    <a:gd name="T54" fmla="*/ 9 w 1922"/>
                    <a:gd name="T55" fmla="*/ 926 h 1456"/>
                    <a:gd name="T56" fmla="*/ 7 w 1922"/>
                    <a:gd name="T57" fmla="*/ 840 h 1456"/>
                    <a:gd name="T58" fmla="*/ 44 w 1922"/>
                    <a:gd name="T59" fmla="*/ 783 h 1456"/>
                    <a:gd name="T60" fmla="*/ 151 w 1922"/>
                    <a:gd name="T61" fmla="*/ 746 h 1456"/>
                    <a:gd name="T62" fmla="*/ 203 w 1922"/>
                    <a:gd name="T63" fmla="*/ 750 h 1456"/>
                    <a:gd name="T64" fmla="*/ 267 w 1922"/>
                    <a:gd name="T65" fmla="*/ 780 h 1456"/>
                    <a:gd name="T66" fmla="*/ 459 w 1922"/>
                    <a:gd name="T67" fmla="*/ 713 h 1456"/>
                    <a:gd name="T68" fmla="*/ 625 w 1922"/>
                    <a:gd name="T69" fmla="*/ 606 h 1456"/>
                    <a:gd name="T70" fmla="*/ 676 w 1922"/>
                    <a:gd name="T71" fmla="*/ 560 h 1456"/>
                    <a:gd name="T72" fmla="*/ 647 w 1922"/>
                    <a:gd name="T73" fmla="*/ 380 h 1456"/>
                    <a:gd name="T74" fmla="*/ 794 w 1922"/>
                    <a:gd name="T75" fmla="*/ 349 h 1456"/>
                    <a:gd name="T76" fmla="*/ 857 w 1922"/>
                    <a:gd name="T77" fmla="*/ 380 h 1456"/>
                    <a:gd name="T78" fmla="*/ 932 w 1922"/>
                    <a:gd name="T79" fmla="*/ 183 h 1456"/>
                    <a:gd name="T80" fmla="*/ 1048 w 1922"/>
                    <a:gd name="T81" fmla="*/ 207 h 1456"/>
                    <a:gd name="T82" fmla="*/ 1147 w 1922"/>
                    <a:gd name="T83" fmla="*/ 92 h 1456"/>
                    <a:gd name="T84" fmla="*/ 1238 w 1922"/>
                    <a:gd name="T85" fmla="*/ 41 h 1456"/>
                    <a:gd name="T86" fmla="*/ 1310 w 1922"/>
                    <a:gd name="T87" fmla="*/ 13 h 14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922" h="1456">
                      <a:moveTo>
                        <a:pt x="1310" y="13"/>
                      </a:moveTo>
                      <a:lnTo>
                        <a:pt x="1333" y="13"/>
                      </a:lnTo>
                      <a:lnTo>
                        <a:pt x="1318" y="50"/>
                      </a:lnTo>
                      <a:lnTo>
                        <a:pt x="1337" y="71"/>
                      </a:lnTo>
                      <a:lnTo>
                        <a:pt x="1337" y="87"/>
                      </a:lnTo>
                      <a:lnTo>
                        <a:pt x="1377" y="123"/>
                      </a:lnTo>
                      <a:lnTo>
                        <a:pt x="1387" y="152"/>
                      </a:lnTo>
                      <a:lnTo>
                        <a:pt x="1439" y="158"/>
                      </a:lnTo>
                      <a:lnTo>
                        <a:pt x="1460" y="177"/>
                      </a:lnTo>
                      <a:lnTo>
                        <a:pt x="1473" y="177"/>
                      </a:lnTo>
                      <a:lnTo>
                        <a:pt x="1503" y="239"/>
                      </a:lnTo>
                      <a:lnTo>
                        <a:pt x="1532" y="319"/>
                      </a:lnTo>
                      <a:lnTo>
                        <a:pt x="1517" y="363"/>
                      </a:lnTo>
                      <a:lnTo>
                        <a:pt x="1520" y="380"/>
                      </a:lnTo>
                      <a:lnTo>
                        <a:pt x="1492" y="427"/>
                      </a:lnTo>
                      <a:lnTo>
                        <a:pt x="1499" y="467"/>
                      </a:lnTo>
                      <a:lnTo>
                        <a:pt x="1597" y="506"/>
                      </a:lnTo>
                      <a:lnTo>
                        <a:pt x="1701" y="521"/>
                      </a:lnTo>
                      <a:lnTo>
                        <a:pt x="1809" y="596"/>
                      </a:lnTo>
                      <a:lnTo>
                        <a:pt x="1844" y="606"/>
                      </a:lnTo>
                      <a:lnTo>
                        <a:pt x="1846" y="627"/>
                      </a:lnTo>
                      <a:lnTo>
                        <a:pt x="1869" y="674"/>
                      </a:lnTo>
                      <a:lnTo>
                        <a:pt x="1891" y="735"/>
                      </a:lnTo>
                      <a:lnTo>
                        <a:pt x="1921" y="788"/>
                      </a:lnTo>
                      <a:lnTo>
                        <a:pt x="1904" y="807"/>
                      </a:lnTo>
                      <a:lnTo>
                        <a:pt x="1904" y="843"/>
                      </a:lnTo>
                      <a:lnTo>
                        <a:pt x="1867" y="858"/>
                      </a:lnTo>
                      <a:lnTo>
                        <a:pt x="1774" y="897"/>
                      </a:lnTo>
                      <a:lnTo>
                        <a:pt x="1715" y="945"/>
                      </a:lnTo>
                      <a:lnTo>
                        <a:pt x="1673" y="965"/>
                      </a:lnTo>
                      <a:lnTo>
                        <a:pt x="1666" y="995"/>
                      </a:lnTo>
                      <a:lnTo>
                        <a:pt x="1678" y="1138"/>
                      </a:lnTo>
                      <a:lnTo>
                        <a:pt x="1645" y="1133"/>
                      </a:lnTo>
                      <a:lnTo>
                        <a:pt x="1629" y="1145"/>
                      </a:lnTo>
                      <a:lnTo>
                        <a:pt x="1402" y="1189"/>
                      </a:lnTo>
                      <a:lnTo>
                        <a:pt x="1370" y="1215"/>
                      </a:lnTo>
                      <a:lnTo>
                        <a:pt x="1375" y="1275"/>
                      </a:lnTo>
                      <a:lnTo>
                        <a:pt x="1441" y="1332"/>
                      </a:lnTo>
                      <a:lnTo>
                        <a:pt x="1419" y="1367"/>
                      </a:lnTo>
                      <a:lnTo>
                        <a:pt x="1387" y="1383"/>
                      </a:lnTo>
                      <a:lnTo>
                        <a:pt x="1382" y="1401"/>
                      </a:lnTo>
                      <a:lnTo>
                        <a:pt x="1389" y="1416"/>
                      </a:lnTo>
                      <a:lnTo>
                        <a:pt x="1407" y="1416"/>
                      </a:lnTo>
                      <a:lnTo>
                        <a:pt x="1417" y="1429"/>
                      </a:lnTo>
                      <a:lnTo>
                        <a:pt x="1349" y="1455"/>
                      </a:lnTo>
                      <a:lnTo>
                        <a:pt x="1310" y="1439"/>
                      </a:lnTo>
                      <a:lnTo>
                        <a:pt x="1291" y="1427"/>
                      </a:lnTo>
                      <a:lnTo>
                        <a:pt x="1240" y="1427"/>
                      </a:lnTo>
                      <a:lnTo>
                        <a:pt x="1151" y="1387"/>
                      </a:lnTo>
                      <a:lnTo>
                        <a:pt x="1097" y="1387"/>
                      </a:lnTo>
                      <a:lnTo>
                        <a:pt x="1053" y="1401"/>
                      </a:lnTo>
                      <a:lnTo>
                        <a:pt x="1004" y="1401"/>
                      </a:lnTo>
                      <a:lnTo>
                        <a:pt x="927" y="1441"/>
                      </a:lnTo>
                      <a:lnTo>
                        <a:pt x="865" y="1434"/>
                      </a:lnTo>
                      <a:lnTo>
                        <a:pt x="802" y="1455"/>
                      </a:lnTo>
                      <a:lnTo>
                        <a:pt x="752" y="1439"/>
                      </a:lnTo>
                      <a:lnTo>
                        <a:pt x="719" y="1411"/>
                      </a:lnTo>
                      <a:lnTo>
                        <a:pt x="638" y="1401"/>
                      </a:lnTo>
                      <a:lnTo>
                        <a:pt x="583" y="1437"/>
                      </a:lnTo>
                      <a:lnTo>
                        <a:pt x="553" y="1425"/>
                      </a:lnTo>
                      <a:lnTo>
                        <a:pt x="529" y="1405"/>
                      </a:lnTo>
                      <a:lnTo>
                        <a:pt x="470" y="1389"/>
                      </a:lnTo>
                      <a:lnTo>
                        <a:pt x="459" y="1379"/>
                      </a:lnTo>
                      <a:lnTo>
                        <a:pt x="435" y="1378"/>
                      </a:lnTo>
                      <a:lnTo>
                        <a:pt x="398" y="1319"/>
                      </a:lnTo>
                      <a:lnTo>
                        <a:pt x="359" y="1311"/>
                      </a:lnTo>
                      <a:lnTo>
                        <a:pt x="267" y="1341"/>
                      </a:lnTo>
                      <a:lnTo>
                        <a:pt x="226" y="1332"/>
                      </a:lnTo>
                      <a:lnTo>
                        <a:pt x="146" y="1272"/>
                      </a:lnTo>
                      <a:lnTo>
                        <a:pt x="123" y="1270"/>
                      </a:lnTo>
                      <a:lnTo>
                        <a:pt x="105" y="1229"/>
                      </a:lnTo>
                      <a:lnTo>
                        <a:pt x="118" y="1189"/>
                      </a:lnTo>
                      <a:lnTo>
                        <a:pt x="113" y="1170"/>
                      </a:lnTo>
                      <a:lnTo>
                        <a:pt x="83" y="1150"/>
                      </a:lnTo>
                      <a:lnTo>
                        <a:pt x="74" y="1131"/>
                      </a:lnTo>
                      <a:lnTo>
                        <a:pt x="11" y="1096"/>
                      </a:lnTo>
                      <a:lnTo>
                        <a:pt x="11" y="1086"/>
                      </a:lnTo>
                      <a:lnTo>
                        <a:pt x="41" y="1074"/>
                      </a:lnTo>
                      <a:lnTo>
                        <a:pt x="58" y="1084"/>
                      </a:lnTo>
                      <a:lnTo>
                        <a:pt x="76" y="1067"/>
                      </a:lnTo>
                      <a:lnTo>
                        <a:pt x="71" y="1007"/>
                      </a:lnTo>
                      <a:lnTo>
                        <a:pt x="76" y="958"/>
                      </a:lnTo>
                      <a:lnTo>
                        <a:pt x="37" y="918"/>
                      </a:lnTo>
                      <a:lnTo>
                        <a:pt x="9" y="926"/>
                      </a:lnTo>
                      <a:lnTo>
                        <a:pt x="0" y="897"/>
                      </a:lnTo>
                      <a:lnTo>
                        <a:pt x="14" y="866"/>
                      </a:lnTo>
                      <a:lnTo>
                        <a:pt x="7" y="840"/>
                      </a:lnTo>
                      <a:lnTo>
                        <a:pt x="34" y="815"/>
                      </a:lnTo>
                      <a:lnTo>
                        <a:pt x="44" y="804"/>
                      </a:lnTo>
                      <a:lnTo>
                        <a:pt x="44" y="783"/>
                      </a:lnTo>
                      <a:lnTo>
                        <a:pt x="81" y="766"/>
                      </a:lnTo>
                      <a:lnTo>
                        <a:pt x="118" y="758"/>
                      </a:lnTo>
                      <a:lnTo>
                        <a:pt x="151" y="746"/>
                      </a:lnTo>
                      <a:lnTo>
                        <a:pt x="177" y="753"/>
                      </a:lnTo>
                      <a:lnTo>
                        <a:pt x="197" y="746"/>
                      </a:lnTo>
                      <a:lnTo>
                        <a:pt x="203" y="750"/>
                      </a:lnTo>
                      <a:lnTo>
                        <a:pt x="207" y="776"/>
                      </a:lnTo>
                      <a:lnTo>
                        <a:pt x="224" y="783"/>
                      </a:lnTo>
                      <a:lnTo>
                        <a:pt x="267" y="780"/>
                      </a:lnTo>
                      <a:lnTo>
                        <a:pt x="314" y="728"/>
                      </a:lnTo>
                      <a:lnTo>
                        <a:pt x="410" y="748"/>
                      </a:lnTo>
                      <a:lnTo>
                        <a:pt x="459" y="713"/>
                      </a:lnTo>
                      <a:lnTo>
                        <a:pt x="602" y="681"/>
                      </a:lnTo>
                      <a:lnTo>
                        <a:pt x="611" y="660"/>
                      </a:lnTo>
                      <a:lnTo>
                        <a:pt x="625" y="606"/>
                      </a:lnTo>
                      <a:lnTo>
                        <a:pt x="664" y="575"/>
                      </a:lnTo>
                      <a:lnTo>
                        <a:pt x="676" y="575"/>
                      </a:lnTo>
                      <a:lnTo>
                        <a:pt x="676" y="560"/>
                      </a:lnTo>
                      <a:lnTo>
                        <a:pt x="680" y="422"/>
                      </a:lnTo>
                      <a:lnTo>
                        <a:pt x="686" y="394"/>
                      </a:lnTo>
                      <a:lnTo>
                        <a:pt x="647" y="380"/>
                      </a:lnTo>
                      <a:lnTo>
                        <a:pt x="645" y="370"/>
                      </a:lnTo>
                      <a:lnTo>
                        <a:pt x="686" y="358"/>
                      </a:lnTo>
                      <a:lnTo>
                        <a:pt x="794" y="349"/>
                      </a:lnTo>
                      <a:lnTo>
                        <a:pt x="807" y="370"/>
                      </a:lnTo>
                      <a:lnTo>
                        <a:pt x="848" y="380"/>
                      </a:lnTo>
                      <a:lnTo>
                        <a:pt x="857" y="380"/>
                      </a:lnTo>
                      <a:lnTo>
                        <a:pt x="872" y="362"/>
                      </a:lnTo>
                      <a:lnTo>
                        <a:pt x="853" y="344"/>
                      </a:lnTo>
                      <a:lnTo>
                        <a:pt x="932" y="183"/>
                      </a:lnTo>
                      <a:lnTo>
                        <a:pt x="944" y="172"/>
                      </a:lnTo>
                      <a:lnTo>
                        <a:pt x="1016" y="207"/>
                      </a:lnTo>
                      <a:lnTo>
                        <a:pt x="1048" y="207"/>
                      </a:lnTo>
                      <a:lnTo>
                        <a:pt x="1063" y="227"/>
                      </a:lnTo>
                      <a:lnTo>
                        <a:pt x="1129" y="207"/>
                      </a:lnTo>
                      <a:lnTo>
                        <a:pt x="1147" y="92"/>
                      </a:lnTo>
                      <a:lnTo>
                        <a:pt x="1175" y="74"/>
                      </a:lnTo>
                      <a:lnTo>
                        <a:pt x="1214" y="71"/>
                      </a:lnTo>
                      <a:lnTo>
                        <a:pt x="1238" y="41"/>
                      </a:lnTo>
                      <a:lnTo>
                        <a:pt x="1245" y="13"/>
                      </a:lnTo>
                      <a:lnTo>
                        <a:pt x="1265" y="0"/>
                      </a:lnTo>
                      <a:lnTo>
                        <a:pt x="1310" y="1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09" name="Freeform 7"/>
                <p:cNvSpPr/>
                <p:nvPr/>
              </p:nvSpPr>
              <p:spPr bwMode="auto">
                <a:xfrm>
                  <a:off x="5314348" y="2951261"/>
                  <a:ext cx="596900" cy="568325"/>
                </a:xfrm>
                <a:custGeom>
                  <a:avLst/>
                  <a:gdLst>
                    <a:gd name="T0" fmla="*/ 453 w 548"/>
                    <a:gd name="T1" fmla="*/ 368 h 530"/>
                    <a:gd name="T2" fmla="*/ 508 w 548"/>
                    <a:gd name="T3" fmla="*/ 281 h 530"/>
                    <a:gd name="T4" fmla="*/ 547 w 548"/>
                    <a:gd name="T5" fmla="*/ 239 h 530"/>
                    <a:gd name="T6" fmla="*/ 542 w 548"/>
                    <a:gd name="T7" fmla="*/ 197 h 530"/>
                    <a:gd name="T8" fmla="*/ 503 w 548"/>
                    <a:gd name="T9" fmla="*/ 153 h 530"/>
                    <a:gd name="T10" fmla="*/ 497 w 548"/>
                    <a:gd name="T11" fmla="*/ 117 h 530"/>
                    <a:gd name="T12" fmla="*/ 429 w 548"/>
                    <a:gd name="T13" fmla="*/ 22 h 530"/>
                    <a:gd name="T14" fmla="*/ 423 w 548"/>
                    <a:gd name="T15" fmla="*/ 32 h 530"/>
                    <a:gd name="T16" fmla="*/ 411 w 548"/>
                    <a:gd name="T17" fmla="*/ 45 h 530"/>
                    <a:gd name="T18" fmla="*/ 382 w 548"/>
                    <a:gd name="T19" fmla="*/ 13 h 530"/>
                    <a:gd name="T20" fmla="*/ 337 w 548"/>
                    <a:gd name="T21" fmla="*/ 0 h 530"/>
                    <a:gd name="T22" fmla="*/ 337 w 548"/>
                    <a:gd name="T23" fmla="*/ 13 h 530"/>
                    <a:gd name="T24" fmla="*/ 337 w 548"/>
                    <a:gd name="T25" fmla="*/ 32 h 530"/>
                    <a:gd name="T26" fmla="*/ 320 w 548"/>
                    <a:gd name="T27" fmla="*/ 47 h 530"/>
                    <a:gd name="T28" fmla="*/ 283 w 548"/>
                    <a:gd name="T29" fmla="*/ 82 h 530"/>
                    <a:gd name="T30" fmla="*/ 246 w 548"/>
                    <a:gd name="T31" fmla="*/ 82 h 530"/>
                    <a:gd name="T32" fmla="*/ 232 w 548"/>
                    <a:gd name="T33" fmla="*/ 107 h 530"/>
                    <a:gd name="T34" fmla="*/ 218 w 548"/>
                    <a:gd name="T35" fmla="*/ 107 h 530"/>
                    <a:gd name="T36" fmla="*/ 191 w 548"/>
                    <a:gd name="T37" fmla="*/ 134 h 530"/>
                    <a:gd name="T38" fmla="*/ 175 w 548"/>
                    <a:gd name="T39" fmla="*/ 134 h 530"/>
                    <a:gd name="T40" fmla="*/ 144 w 548"/>
                    <a:gd name="T41" fmla="*/ 166 h 530"/>
                    <a:gd name="T42" fmla="*/ 125 w 548"/>
                    <a:gd name="T43" fmla="*/ 171 h 530"/>
                    <a:gd name="T44" fmla="*/ 82 w 548"/>
                    <a:gd name="T45" fmla="*/ 235 h 530"/>
                    <a:gd name="T46" fmla="*/ 55 w 548"/>
                    <a:gd name="T47" fmla="*/ 196 h 530"/>
                    <a:gd name="T48" fmla="*/ 26 w 548"/>
                    <a:gd name="T49" fmla="*/ 176 h 530"/>
                    <a:gd name="T50" fmla="*/ 12 w 548"/>
                    <a:gd name="T51" fmla="*/ 190 h 530"/>
                    <a:gd name="T52" fmla="*/ 28 w 548"/>
                    <a:gd name="T53" fmla="*/ 277 h 530"/>
                    <a:gd name="T54" fmla="*/ 14 w 548"/>
                    <a:gd name="T55" fmla="*/ 307 h 530"/>
                    <a:gd name="T56" fmla="*/ 0 w 548"/>
                    <a:gd name="T57" fmla="*/ 350 h 530"/>
                    <a:gd name="T58" fmla="*/ 42 w 548"/>
                    <a:gd name="T59" fmla="*/ 377 h 530"/>
                    <a:gd name="T60" fmla="*/ 62 w 548"/>
                    <a:gd name="T61" fmla="*/ 380 h 530"/>
                    <a:gd name="T62" fmla="*/ 92 w 548"/>
                    <a:gd name="T63" fmla="*/ 421 h 530"/>
                    <a:gd name="T64" fmla="*/ 115 w 548"/>
                    <a:gd name="T65" fmla="*/ 409 h 530"/>
                    <a:gd name="T66" fmla="*/ 149 w 548"/>
                    <a:gd name="T67" fmla="*/ 368 h 530"/>
                    <a:gd name="T68" fmla="*/ 182 w 548"/>
                    <a:gd name="T69" fmla="*/ 308 h 530"/>
                    <a:gd name="T70" fmla="*/ 240 w 548"/>
                    <a:gd name="T71" fmla="*/ 296 h 530"/>
                    <a:gd name="T72" fmla="*/ 276 w 548"/>
                    <a:gd name="T73" fmla="*/ 332 h 530"/>
                    <a:gd name="T74" fmla="*/ 251 w 548"/>
                    <a:gd name="T75" fmla="*/ 392 h 530"/>
                    <a:gd name="T76" fmla="*/ 218 w 548"/>
                    <a:gd name="T77" fmla="*/ 445 h 530"/>
                    <a:gd name="T78" fmla="*/ 246 w 548"/>
                    <a:gd name="T79" fmla="*/ 467 h 530"/>
                    <a:gd name="T80" fmla="*/ 246 w 548"/>
                    <a:gd name="T81" fmla="*/ 494 h 530"/>
                    <a:gd name="T82" fmla="*/ 223 w 548"/>
                    <a:gd name="T83" fmla="*/ 518 h 530"/>
                    <a:gd name="T84" fmla="*/ 228 w 548"/>
                    <a:gd name="T85" fmla="*/ 529 h 530"/>
                    <a:gd name="T86" fmla="*/ 269 w 548"/>
                    <a:gd name="T87" fmla="*/ 507 h 530"/>
                    <a:gd name="T88" fmla="*/ 330 w 548"/>
                    <a:gd name="T89" fmla="*/ 425 h 530"/>
                    <a:gd name="T90" fmla="*/ 423 w 548"/>
                    <a:gd name="T91" fmla="*/ 374 h 530"/>
                    <a:gd name="T92" fmla="*/ 453 w 548"/>
                    <a:gd name="T93" fmla="*/ 368 h 5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548" h="530">
                      <a:moveTo>
                        <a:pt x="453" y="368"/>
                      </a:moveTo>
                      <a:lnTo>
                        <a:pt x="508" y="281"/>
                      </a:lnTo>
                      <a:lnTo>
                        <a:pt x="547" y="239"/>
                      </a:lnTo>
                      <a:lnTo>
                        <a:pt x="542" y="197"/>
                      </a:lnTo>
                      <a:lnTo>
                        <a:pt x="503" y="153"/>
                      </a:lnTo>
                      <a:lnTo>
                        <a:pt x="497" y="117"/>
                      </a:lnTo>
                      <a:lnTo>
                        <a:pt x="429" y="22"/>
                      </a:lnTo>
                      <a:lnTo>
                        <a:pt x="423" y="32"/>
                      </a:lnTo>
                      <a:lnTo>
                        <a:pt x="411" y="45"/>
                      </a:lnTo>
                      <a:lnTo>
                        <a:pt x="382" y="13"/>
                      </a:lnTo>
                      <a:lnTo>
                        <a:pt x="337" y="0"/>
                      </a:lnTo>
                      <a:lnTo>
                        <a:pt x="337" y="13"/>
                      </a:lnTo>
                      <a:lnTo>
                        <a:pt x="337" y="32"/>
                      </a:lnTo>
                      <a:lnTo>
                        <a:pt x="320" y="47"/>
                      </a:lnTo>
                      <a:lnTo>
                        <a:pt x="283" y="82"/>
                      </a:lnTo>
                      <a:lnTo>
                        <a:pt x="246" y="82"/>
                      </a:lnTo>
                      <a:lnTo>
                        <a:pt x="232" y="107"/>
                      </a:lnTo>
                      <a:lnTo>
                        <a:pt x="218" y="107"/>
                      </a:lnTo>
                      <a:lnTo>
                        <a:pt x="191" y="134"/>
                      </a:lnTo>
                      <a:lnTo>
                        <a:pt x="175" y="134"/>
                      </a:lnTo>
                      <a:lnTo>
                        <a:pt x="144" y="166"/>
                      </a:lnTo>
                      <a:lnTo>
                        <a:pt x="125" y="171"/>
                      </a:lnTo>
                      <a:lnTo>
                        <a:pt x="82" y="235"/>
                      </a:lnTo>
                      <a:lnTo>
                        <a:pt x="55" y="196"/>
                      </a:lnTo>
                      <a:lnTo>
                        <a:pt x="26" y="176"/>
                      </a:lnTo>
                      <a:lnTo>
                        <a:pt x="12" y="190"/>
                      </a:lnTo>
                      <a:lnTo>
                        <a:pt x="28" y="277"/>
                      </a:lnTo>
                      <a:lnTo>
                        <a:pt x="14" y="307"/>
                      </a:lnTo>
                      <a:lnTo>
                        <a:pt x="0" y="350"/>
                      </a:lnTo>
                      <a:lnTo>
                        <a:pt x="42" y="377"/>
                      </a:lnTo>
                      <a:lnTo>
                        <a:pt x="62" y="380"/>
                      </a:lnTo>
                      <a:lnTo>
                        <a:pt x="92" y="421"/>
                      </a:lnTo>
                      <a:lnTo>
                        <a:pt x="115" y="409"/>
                      </a:lnTo>
                      <a:lnTo>
                        <a:pt x="149" y="368"/>
                      </a:lnTo>
                      <a:lnTo>
                        <a:pt x="182" y="308"/>
                      </a:lnTo>
                      <a:lnTo>
                        <a:pt x="240" y="296"/>
                      </a:lnTo>
                      <a:lnTo>
                        <a:pt x="276" y="332"/>
                      </a:lnTo>
                      <a:lnTo>
                        <a:pt x="251" y="392"/>
                      </a:lnTo>
                      <a:lnTo>
                        <a:pt x="218" y="445"/>
                      </a:lnTo>
                      <a:lnTo>
                        <a:pt x="246" y="467"/>
                      </a:lnTo>
                      <a:lnTo>
                        <a:pt x="246" y="494"/>
                      </a:lnTo>
                      <a:lnTo>
                        <a:pt x="223" y="518"/>
                      </a:lnTo>
                      <a:lnTo>
                        <a:pt x="228" y="529"/>
                      </a:lnTo>
                      <a:lnTo>
                        <a:pt x="269" y="507"/>
                      </a:lnTo>
                      <a:lnTo>
                        <a:pt x="330" y="425"/>
                      </a:lnTo>
                      <a:lnTo>
                        <a:pt x="423" y="374"/>
                      </a:lnTo>
                      <a:lnTo>
                        <a:pt x="453" y="368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0" name="Freeform 8"/>
                <p:cNvSpPr/>
                <p:nvPr/>
              </p:nvSpPr>
              <p:spPr bwMode="auto">
                <a:xfrm>
                  <a:off x="5458810" y="2630586"/>
                  <a:ext cx="869950" cy="579438"/>
                </a:xfrm>
                <a:custGeom>
                  <a:avLst/>
                  <a:gdLst>
                    <a:gd name="T0" fmla="*/ 768 w 793"/>
                    <a:gd name="T1" fmla="*/ 148 h 540"/>
                    <a:gd name="T2" fmla="*/ 705 w 793"/>
                    <a:gd name="T3" fmla="*/ 136 h 540"/>
                    <a:gd name="T4" fmla="*/ 681 w 793"/>
                    <a:gd name="T5" fmla="*/ 133 h 540"/>
                    <a:gd name="T6" fmla="*/ 625 w 793"/>
                    <a:gd name="T7" fmla="*/ 163 h 540"/>
                    <a:gd name="T8" fmla="*/ 600 w 793"/>
                    <a:gd name="T9" fmla="*/ 178 h 540"/>
                    <a:gd name="T10" fmla="*/ 554 w 793"/>
                    <a:gd name="T11" fmla="*/ 144 h 540"/>
                    <a:gd name="T12" fmla="*/ 511 w 793"/>
                    <a:gd name="T13" fmla="*/ 108 h 540"/>
                    <a:gd name="T14" fmla="*/ 504 w 793"/>
                    <a:gd name="T15" fmla="*/ 156 h 540"/>
                    <a:gd name="T16" fmla="*/ 460 w 793"/>
                    <a:gd name="T17" fmla="*/ 108 h 540"/>
                    <a:gd name="T18" fmla="*/ 423 w 793"/>
                    <a:gd name="T19" fmla="*/ 70 h 540"/>
                    <a:gd name="T20" fmla="*/ 342 w 793"/>
                    <a:gd name="T21" fmla="*/ 70 h 540"/>
                    <a:gd name="T22" fmla="*/ 301 w 793"/>
                    <a:gd name="T23" fmla="*/ 39 h 540"/>
                    <a:gd name="T24" fmla="*/ 241 w 793"/>
                    <a:gd name="T25" fmla="*/ 61 h 540"/>
                    <a:gd name="T26" fmla="*/ 180 w 793"/>
                    <a:gd name="T27" fmla="*/ 45 h 540"/>
                    <a:gd name="T28" fmla="*/ 98 w 793"/>
                    <a:gd name="T29" fmla="*/ 9 h 540"/>
                    <a:gd name="T30" fmla="*/ 73 w 793"/>
                    <a:gd name="T31" fmla="*/ 66 h 540"/>
                    <a:gd name="T32" fmla="*/ 0 w 793"/>
                    <a:gd name="T33" fmla="*/ 70 h 540"/>
                    <a:gd name="T34" fmla="*/ 39 w 793"/>
                    <a:gd name="T35" fmla="*/ 108 h 540"/>
                    <a:gd name="T36" fmla="*/ 44 w 793"/>
                    <a:gd name="T37" fmla="*/ 176 h 540"/>
                    <a:gd name="T38" fmla="*/ 66 w 793"/>
                    <a:gd name="T39" fmla="*/ 231 h 540"/>
                    <a:gd name="T40" fmla="*/ 130 w 793"/>
                    <a:gd name="T41" fmla="*/ 195 h 540"/>
                    <a:gd name="T42" fmla="*/ 180 w 793"/>
                    <a:gd name="T43" fmla="*/ 296 h 540"/>
                    <a:gd name="T44" fmla="*/ 208 w 793"/>
                    <a:gd name="T45" fmla="*/ 298 h 540"/>
                    <a:gd name="T46" fmla="*/ 283 w 793"/>
                    <a:gd name="T47" fmla="*/ 344 h 540"/>
                    <a:gd name="T48" fmla="*/ 301 w 793"/>
                    <a:gd name="T49" fmla="*/ 320 h 540"/>
                    <a:gd name="T50" fmla="*/ 375 w 793"/>
                    <a:gd name="T51" fmla="*/ 452 h 540"/>
                    <a:gd name="T52" fmla="*/ 418 w 793"/>
                    <a:gd name="T53" fmla="*/ 539 h 540"/>
                    <a:gd name="T54" fmla="*/ 483 w 793"/>
                    <a:gd name="T55" fmla="*/ 426 h 540"/>
                    <a:gd name="T56" fmla="*/ 534 w 793"/>
                    <a:gd name="T57" fmla="*/ 440 h 540"/>
                    <a:gd name="T58" fmla="*/ 609 w 793"/>
                    <a:gd name="T59" fmla="*/ 415 h 540"/>
                    <a:gd name="T60" fmla="*/ 591 w 793"/>
                    <a:gd name="T61" fmla="*/ 364 h 540"/>
                    <a:gd name="T62" fmla="*/ 664 w 793"/>
                    <a:gd name="T63" fmla="*/ 307 h 540"/>
                    <a:gd name="T64" fmla="*/ 694 w 793"/>
                    <a:gd name="T65" fmla="*/ 252 h 540"/>
                    <a:gd name="T66" fmla="*/ 716 w 793"/>
                    <a:gd name="T67" fmla="*/ 220 h 540"/>
                    <a:gd name="T68" fmla="*/ 745 w 793"/>
                    <a:gd name="T69" fmla="*/ 246 h 540"/>
                    <a:gd name="T70" fmla="*/ 792 w 793"/>
                    <a:gd name="T71" fmla="*/ 160 h 5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793" h="540">
                      <a:moveTo>
                        <a:pt x="784" y="151"/>
                      </a:moveTo>
                      <a:lnTo>
                        <a:pt x="768" y="148"/>
                      </a:lnTo>
                      <a:lnTo>
                        <a:pt x="742" y="148"/>
                      </a:lnTo>
                      <a:lnTo>
                        <a:pt x="705" y="136"/>
                      </a:lnTo>
                      <a:lnTo>
                        <a:pt x="694" y="115"/>
                      </a:lnTo>
                      <a:lnTo>
                        <a:pt x="681" y="133"/>
                      </a:lnTo>
                      <a:lnTo>
                        <a:pt x="664" y="120"/>
                      </a:lnTo>
                      <a:lnTo>
                        <a:pt x="625" y="163"/>
                      </a:lnTo>
                      <a:lnTo>
                        <a:pt x="618" y="176"/>
                      </a:lnTo>
                      <a:lnTo>
                        <a:pt x="600" y="178"/>
                      </a:lnTo>
                      <a:lnTo>
                        <a:pt x="576" y="151"/>
                      </a:lnTo>
                      <a:lnTo>
                        <a:pt x="554" y="144"/>
                      </a:lnTo>
                      <a:lnTo>
                        <a:pt x="529" y="94"/>
                      </a:lnTo>
                      <a:lnTo>
                        <a:pt x="511" y="108"/>
                      </a:lnTo>
                      <a:lnTo>
                        <a:pt x="517" y="148"/>
                      </a:lnTo>
                      <a:lnTo>
                        <a:pt x="504" y="156"/>
                      </a:lnTo>
                      <a:lnTo>
                        <a:pt x="472" y="122"/>
                      </a:lnTo>
                      <a:lnTo>
                        <a:pt x="460" y="108"/>
                      </a:lnTo>
                      <a:lnTo>
                        <a:pt x="435" y="108"/>
                      </a:lnTo>
                      <a:lnTo>
                        <a:pt x="423" y="70"/>
                      </a:lnTo>
                      <a:lnTo>
                        <a:pt x="388" y="51"/>
                      </a:lnTo>
                      <a:lnTo>
                        <a:pt x="342" y="70"/>
                      </a:lnTo>
                      <a:lnTo>
                        <a:pt x="325" y="66"/>
                      </a:lnTo>
                      <a:lnTo>
                        <a:pt x="301" y="39"/>
                      </a:lnTo>
                      <a:lnTo>
                        <a:pt x="262" y="61"/>
                      </a:lnTo>
                      <a:lnTo>
                        <a:pt x="241" y="61"/>
                      </a:lnTo>
                      <a:lnTo>
                        <a:pt x="216" y="70"/>
                      </a:lnTo>
                      <a:lnTo>
                        <a:pt x="180" y="45"/>
                      </a:lnTo>
                      <a:lnTo>
                        <a:pt x="154" y="0"/>
                      </a:lnTo>
                      <a:lnTo>
                        <a:pt x="98" y="9"/>
                      </a:lnTo>
                      <a:lnTo>
                        <a:pt x="75" y="37"/>
                      </a:lnTo>
                      <a:lnTo>
                        <a:pt x="73" y="66"/>
                      </a:lnTo>
                      <a:lnTo>
                        <a:pt x="7" y="48"/>
                      </a:lnTo>
                      <a:lnTo>
                        <a:pt x="0" y="70"/>
                      </a:lnTo>
                      <a:lnTo>
                        <a:pt x="4" y="82"/>
                      </a:lnTo>
                      <a:lnTo>
                        <a:pt x="39" y="108"/>
                      </a:lnTo>
                      <a:lnTo>
                        <a:pt x="39" y="144"/>
                      </a:lnTo>
                      <a:lnTo>
                        <a:pt x="44" y="176"/>
                      </a:lnTo>
                      <a:lnTo>
                        <a:pt x="64" y="206"/>
                      </a:lnTo>
                      <a:lnTo>
                        <a:pt x="66" y="231"/>
                      </a:lnTo>
                      <a:lnTo>
                        <a:pt x="80" y="241"/>
                      </a:lnTo>
                      <a:lnTo>
                        <a:pt x="130" y="195"/>
                      </a:lnTo>
                      <a:lnTo>
                        <a:pt x="180" y="259"/>
                      </a:lnTo>
                      <a:lnTo>
                        <a:pt x="180" y="296"/>
                      </a:lnTo>
                      <a:lnTo>
                        <a:pt x="208" y="312"/>
                      </a:lnTo>
                      <a:lnTo>
                        <a:pt x="208" y="298"/>
                      </a:lnTo>
                      <a:lnTo>
                        <a:pt x="253" y="312"/>
                      </a:lnTo>
                      <a:lnTo>
                        <a:pt x="283" y="344"/>
                      </a:lnTo>
                      <a:lnTo>
                        <a:pt x="295" y="330"/>
                      </a:lnTo>
                      <a:lnTo>
                        <a:pt x="301" y="320"/>
                      </a:lnTo>
                      <a:lnTo>
                        <a:pt x="368" y="415"/>
                      </a:lnTo>
                      <a:lnTo>
                        <a:pt x="375" y="452"/>
                      </a:lnTo>
                      <a:lnTo>
                        <a:pt x="414" y="495"/>
                      </a:lnTo>
                      <a:lnTo>
                        <a:pt x="418" y="539"/>
                      </a:lnTo>
                      <a:lnTo>
                        <a:pt x="452" y="517"/>
                      </a:lnTo>
                      <a:lnTo>
                        <a:pt x="483" y="426"/>
                      </a:lnTo>
                      <a:lnTo>
                        <a:pt x="499" y="420"/>
                      </a:lnTo>
                      <a:lnTo>
                        <a:pt x="534" y="440"/>
                      </a:lnTo>
                      <a:lnTo>
                        <a:pt x="591" y="433"/>
                      </a:lnTo>
                      <a:lnTo>
                        <a:pt x="609" y="415"/>
                      </a:lnTo>
                      <a:lnTo>
                        <a:pt x="583" y="375"/>
                      </a:lnTo>
                      <a:lnTo>
                        <a:pt x="591" y="364"/>
                      </a:lnTo>
                      <a:lnTo>
                        <a:pt x="642" y="346"/>
                      </a:lnTo>
                      <a:lnTo>
                        <a:pt x="664" y="307"/>
                      </a:lnTo>
                      <a:lnTo>
                        <a:pt x="691" y="294"/>
                      </a:lnTo>
                      <a:lnTo>
                        <a:pt x="694" y="252"/>
                      </a:lnTo>
                      <a:lnTo>
                        <a:pt x="700" y="225"/>
                      </a:lnTo>
                      <a:lnTo>
                        <a:pt x="716" y="220"/>
                      </a:lnTo>
                      <a:lnTo>
                        <a:pt x="729" y="235"/>
                      </a:lnTo>
                      <a:lnTo>
                        <a:pt x="745" y="246"/>
                      </a:lnTo>
                      <a:lnTo>
                        <a:pt x="782" y="199"/>
                      </a:lnTo>
                      <a:lnTo>
                        <a:pt x="792" y="160"/>
                      </a:lnTo>
                      <a:lnTo>
                        <a:pt x="784" y="151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1" name="Freeform 9"/>
                <p:cNvSpPr/>
                <p:nvPr/>
              </p:nvSpPr>
              <p:spPr bwMode="auto">
                <a:xfrm>
                  <a:off x="3299810" y="4803874"/>
                  <a:ext cx="947738" cy="962025"/>
                </a:xfrm>
                <a:custGeom>
                  <a:avLst/>
                  <a:gdLst>
                    <a:gd name="T0" fmla="*/ 756 w 867"/>
                    <a:gd name="T1" fmla="*/ 139 h 900"/>
                    <a:gd name="T2" fmla="*/ 695 w 867"/>
                    <a:gd name="T3" fmla="*/ 156 h 900"/>
                    <a:gd name="T4" fmla="*/ 671 w 867"/>
                    <a:gd name="T5" fmla="*/ 110 h 900"/>
                    <a:gd name="T6" fmla="*/ 658 w 867"/>
                    <a:gd name="T7" fmla="*/ 78 h 900"/>
                    <a:gd name="T8" fmla="*/ 616 w 867"/>
                    <a:gd name="T9" fmla="*/ 80 h 900"/>
                    <a:gd name="T10" fmla="*/ 591 w 867"/>
                    <a:gd name="T11" fmla="*/ 117 h 900"/>
                    <a:gd name="T12" fmla="*/ 591 w 867"/>
                    <a:gd name="T13" fmla="*/ 157 h 900"/>
                    <a:gd name="T14" fmla="*/ 540 w 867"/>
                    <a:gd name="T15" fmla="*/ 313 h 900"/>
                    <a:gd name="T16" fmla="*/ 497 w 867"/>
                    <a:gd name="T17" fmla="*/ 322 h 900"/>
                    <a:gd name="T18" fmla="*/ 416 w 867"/>
                    <a:gd name="T19" fmla="*/ 345 h 900"/>
                    <a:gd name="T20" fmla="*/ 296 w 867"/>
                    <a:gd name="T21" fmla="*/ 156 h 900"/>
                    <a:gd name="T22" fmla="*/ 255 w 867"/>
                    <a:gd name="T23" fmla="*/ 124 h 900"/>
                    <a:gd name="T24" fmla="*/ 245 w 867"/>
                    <a:gd name="T25" fmla="*/ 80 h 900"/>
                    <a:gd name="T26" fmla="*/ 188 w 867"/>
                    <a:gd name="T27" fmla="*/ 110 h 900"/>
                    <a:gd name="T28" fmla="*/ 163 w 867"/>
                    <a:gd name="T29" fmla="*/ 0 h 900"/>
                    <a:gd name="T30" fmla="*/ 121 w 867"/>
                    <a:gd name="T31" fmla="*/ 44 h 900"/>
                    <a:gd name="T32" fmla="*/ 116 w 867"/>
                    <a:gd name="T33" fmla="*/ 112 h 900"/>
                    <a:gd name="T34" fmla="*/ 88 w 867"/>
                    <a:gd name="T35" fmla="*/ 100 h 900"/>
                    <a:gd name="T36" fmla="*/ 88 w 867"/>
                    <a:gd name="T37" fmla="*/ 182 h 900"/>
                    <a:gd name="T38" fmla="*/ 121 w 867"/>
                    <a:gd name="T39" fmla="*/ 192 h 900"/>
                    <a:gd name="T40" fmla="*/ 117 w 867"/>
                    <a:gd name="T41" fmla="*/ 367 h 900"/>
                    <a:gd name="T42" fmla="*/ 20 w 867"/>
                    <a:gd name="T43" fmla="*/ 482 h 900"/>
                    <a:gd name="T44" fmla="*/ 0 w 867"/>
                    <a:gd name="T45" fmla="*/ 514 h 900"/>
                    <a:gd name="T46" fmla="*/ 2 w 867"/>
                    <a:gd name="T47" fmla="*/ 583 h 900"/>
                    <a:gd name="T48" fmla="*/ 57 w 867"/>
                    <a:gd name="T49" fmla="*/ 572 h 900"/>
                    <a:gd name="T50" fmla="*/ 116 w 867"/>
                    <a:gd name="T51" fmla="*/ 597 h 900"/>
                    <a:gd name="T52" fmla="*/ 133 w 867"/>
                    <a:gd name="T53" fmla="*/ 660 h 900"/>
                    <a:gd name="T54" fmla="*/ 179 w 867"/>
                    <a:gd name="T55" fmla="*/ 672 h 900"/>
                    <a:gd name="T56" fmla="*/ 177 w 867"/>
                    <a:gd name="T57" fmla="*/ 709 h 900"/>
                    <a:gd name="T58" fmla="*/ 160 w 867"/>
                    <a:gd name="T59" fmla="*/ 775 h 900"/>
                    <a:gd name="T60" fmla="*/ 195 w 867"/>
                    <a:gd name="T61" fmla="*/ 790 h 900"/>
                    <a:gd name="T62" fmla="*/ 230 w 867"/>
                    <a:gd name="T63" fmla="*/ 820 h 900"/>
                    <a:gd name="T64" fmla="*/ 297 w 867"/>
                    <a:gd name="T65" fmla="*/ 861 h 900"/>
                    <a:gd name="T66" fmla="*/ 361 w 867"/>
                    <a:gd name="T67" fmla="*/ 841 h 900"/>
                    <a:gd name="T68" fmla="*/ 368 w 867"/>
                    <a:gd name="T69" fmla="*/ 882 h 900"/>
                    <a:gd name="T70" fmla="*/ 409 w 867"/>
                    <a:gd name="T71" fmla="*/ 891 h 900"/>
                    <a:gd name="T72" fmla="*/ 428 w 867"/>
                    <a:gd name="T73" fmla="*/ 886 h 900"/>
                    <a:gd name="T74" fmla="*/ 410 w 867"/>
                    <a:gd name="T75" fmla="*/ 775 h 900"/>
                    <a:gd name="T76" fmla="*/ 465 w 867"/>
                    <a:gd name="T77" fmla="*/ 756 h 900"/>
                    <a:gd name="T78" fmla="*/ 497 w 867"/>
                    <a:gd name="T79" fmla="*/ 728 h 900"/>
                    <a:gd name="T80" fmla="*/ 578 w 867"/>
                    <a:gd name="T81" fmla="*/ 726 h 900"/>
                    <a:gd name="T82" fmla="*/ 616 w 867"/>
                    <a:gd name="T83" fmla="*/ 721 h 900"/>
                    <a:gd name="T84" fmla="*/ 647 w 867"/>
                    <a:gd name="T85" fmla="*/ 745 h 900"/>
                    <a:gd name="T86" fmla="*/ 676 w 867"/>
                    <a:gd name="T87" fmla="*/ 714 h 900"/>
                    <a:gd name="T88" fmla="*/ 713 w 867"/>
                    <a:gd name="T89" fmla="*/ 716 h 900"/>
                    <a:gd name="T90" fmla="*/ 762 w 867"/>
                    <a:gd name="T91" fmla="*/ 660 h 900"/>
                    <a:gd name="T92" fmla="*/ 809 w 867"/>
                    <a:gd name="T93" fmla="*/ 672 h 900"/>
                    <a:gd name="T94" fmla="*/ 846 w 867"/>
                    <a:gd name="T95" fmla="*/ 636 h 900"/>
                    <a:gd name="T96" fmla="*/ 866 w 867"/>
                    <a:gd name="T97" fmla="*/ 595 h 900"/>
                    <a:gd name="T98" fmla="*/ 771 w 867"/>
                    <a:gd name="T99" fmla="*/ 561 h 900"/>
                    <a:gd name="T100" fmla="*/ 734 w 867"/>
                    <a:gd name="T101" fmla="*/ 538 h 900"/>
                    <a:gd name="T102" fmla="*/ 694 w 867"/>
                    <a:gd name="T103" fmla="*/ 512 h 900"/>
                    <a:gd name="T104" fmla="*/ 706 w 867"/>
                    <a:gd name="T105" fmla="*/ 438 h 900"/>
                    <a:gd name="T106" fmla="*/ 695 w 867"/>
                    <a:gd name="T107" fmla="*/ 302 h 900"/>
                    <a:gd name="T108" fmla="*/ 628 w 867"/>
                    <a:gd name="T109" fmla="*/ 306 h 900"/>
                    <a:gd name="T110" fmla="*/ 616 w 867"/>
                    <a:gd name="T111" fmla="*/ 258 h 900"/>
                    <a:gd name="T112" fmla="*/ 630 w 867"/>
                    <a:gd name="T113" fmla="*/ 210 h 900"/>
                    <a:gd name="T114" fmla="*/ 671 w 867"/>
                    <a:gd name="T115" fmla="*/ 207 h 900"/>
                    <a:gd name="T116" fmla="*/ 752 w 867"/>
                    <a:gd name="T117" fmla="*/ 207 h 9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867" h="900">
                      <a:moveTo>
                        <a:pt x="762" y="165"/>
                      </a:moveTo>
                      <a:lnTo>
                        <a:pt x="756" y="139"/>
                      </a:lnTo>
                      <a:lnTo>
                        <a:pt x="734" y="133"/>
                      </a:lnTo>
                      <a:lnTo>
                        <a:pt x="695" y="156"/>
                      </a:lnTo>
                      <a:lnTo>
                        <a:pt x="671" y="142"/>
                      </a:lnTo>
                      <a:lnTo>
                        <a:pt x="671" y="110"/>
                      </a:lnTo>
                      <a:lnTo>
                        <a:pt x="658" y="96"/>
                      </a:lnTo>
                      <a:lnTo>
                        <a:pt x="658" y="78"/>
                      </a:lnTo>
                      <a:lnTo>
                        <a:pt x="623" y="72"/>
                      </a:lnTo>
                      <a:lnTo>
                        <a:pt x="616" y="80"/>
                      </a:lnTo>
                      <a:lnTo>
                        <a:pt x="621" y="105"/>
                      </a:lnTo>
                      <a:lnTo>
                        <a:pt x="591" y="117"/>
                      </a:lnTo>
                      <a:lnTo>
                        <a:pt x="585" y="134"/>
                      </a:lnTo>
                      <a:lnTo>
                        <a:pt x="591" y="157"/>
                      </a:lnTo>
                      <a:lnTo>
                        <a:pt x="528" y="229"/>
                      </a:lnTo>
                      <a:lnTo>
                        <a:pt x="540" y="313"/>
                      </a:lnTo>
                      <a:lnTo>
                        <a:pt x="510" y="337"/>
                      </a:lnTo>
                      <a:lnTo>
                        <a:pt x="497" y="322"/>
                      </a:lnTo>
                      <a:lnTo>
                        <a:pt x="437" y="357"/>
                      </a:lnTo>
                      <a:lnTo>
                        <a:pt x="416" y="345"/>
                      </a:lnTo>
                      <a:lnTo>
                        <a:pt x="329" y="180"/>
                      </a:lnTo>
                      <a:lnTo>
                        <a:pt x="296" y="156"/>
                      </a:lnTo>
                      <a:lnTo>
                        <a:pt x="268" y="147"/>
                      </a:lnTo>
                      <a:lnTo>
                        <a:pt x="255" y="124"/>
                      </a:lnTo>
                      <a:lnTo>
                        <a:pt x="271" y="100"/>
                      </a:lnTo>
                      <a:lnTo>
                        <a:pt x="245" y="80"/>
                      </a:lnTo>
                      <a:lnTo>
                        <a:pt x="217" y="105"/>
                      </a:lnTo>
                      <a:lnTo>
                        <a:pt x="188" y="110"/>
                      </a:lnTo>
                      <a:lnTo>
                        <a:pt x="167" y="22"/>
                      </a:lnTo>
                      <a:lnTo>
                        <a:pt x="163" y="0"/>
                      </a:lnTo>
                      <a:lnTo>
                        <a:pt x="133" y="37"/>
                      </a:lnTo>
                      <a:lnTo>
                        <a:pt x="121" y="44"/>
                      </a:lnTo>
                      <a:lnTo>
                        <a:pt x="122" y="100"/>
                      </a:lnTo>
                      <a:lnTo>
                        <a:pt x="116" y="112"/>
                      </a:lnTo>
                      <a:lnTo>
                        <a:pt x="100" y="112"/>
                      </a:lnTo>
                      <a:lnTo>
                        <a:pt x="88" y="100"/>
                      </a:lnTo>
                      <a:lnTo>
                        <a:pt x="73" y="117"/>
                      </a:lnTo>
                      <a:lnTo>
                        <a:pt x="88" y="182"/>
                      </a:lnTo>
                      <a:lnTo>
                        <a:pt x="105" y="182"/>
                      </a:lnTo>
                      <a:lnTo>
                        <a:pt x="121" y="192"/>
                      </a:lnTo>
                      <a:lnTo>
                        <a:pt x="125" y="231"/>
                      </a:lnTo>
                      <a:lnTo>
                        <a:pt x="117" y="367"/>
                      </a:lnTo>
                      <a:lnTo>
                        <a:pt x="25" y="451"/>
                      </a:lnTo>
                      <a:lnTo>
                        <a:pt x="20" y="482"/>
                      </a:lnTo>
                      <a:lnTo>
                        <a:pt x="2" y="496"/>
                      </a:lnTo>
                      <a:lnTo>
                        <a:pt x="0" y="514"/>
                      </a:lnTo>
                      <a:lnTo>
                        <a:pt x="15" y="553"/>
                      </a:lnTo>
                      <a:lnTo>
                        <a:pt x="2" y="583"/>
                      </a:lnTo>
                      <a:lnTo>
                        <a:pt x="10" y="585"/>
                      </a:lnTo>
                      <a:lnTo>
                        <a:pt x="57" y="572"/>
                      </a:lnTo>
                      <a:lnTo>
                        <a:pt x="122" y="571"/>
                      </a:lnTo>
                      <a:lnTo>
                        <a:pt x="116" y="597"/>
                      </a:lnTo>
                      <a:lnTo>
                        <a:pt x="127" y="622"/>
                      </a:lnTo>
                      <a:lnTo>
                        <a:pt x="133" y="660"/>
                      </a:lnTo>
                      <a:lnTo>
                        <a:pt x="140" y="672"/>
                      </a:lnTo>
                      <a:lnTo>
                        <a:pt x="179" y="672"/>
                      </a:lnTo>
                      <a:lnTo>
                        <a:pt x="197" y="684"/>
                      </a:lnTo>
                      <a:lnTo>
                        <a:pt x="177" y="709"/>
                      </a:lnTo>
                      <a:lnTo>
                        <a:pt x="175" y="740"/>
                      </a:lnTo>
                      <a:lnTo>
                        <a:pt x="160" y="775"/>
                      </a:lnTo>
                      <a:lnTo>
                        <a:pt x="170" y="788"/>
                      </a:lnTo>
                      <a:lnTo>
                        <a:pt x="195" y="790"/>
                      </a:lnTo>
                      <a:lnTo>
                        <a:pt x="236" y="806"/>
                      </a:lnTo>
                      <a:lnTo>
                        <a:pt x="230" y="820"/>
                      </a:lnTo>
                      <a:lnTo>
                        <a:pt x="257" y="861"/>
                      </a:lnTo>
                      <a:lnTo>
                        <a:pt x="297" y="861"/>
                      </a:lnTo>
                      <a:lnTo>
                        <a:pt x="347" y="831"/>
                      </a:lnTo>
                      <a:lnTo>
                        <a:pt x="361" y="841"/>
                      </a:lnTo>
                      <a:lnTo>
                        <a:pt x="361" y="856"/>
                      </a:lnTo>
                      <a:lnTo>
                        <a:pt x="368" y="882"/>
                      </a:lnTo>
                      <a:lnTo>
                        <a:pt x="381" y="894"/>
                      </a:lnTo>
                      <a:lnTo>
                        <a:pt x="409" y="891"/>
                      </a:lnTo>
                      <a:lnTo>
                        <a:pt x="418" y="899"/>
                      </a:lnTo>
                      <a:lnTo>
                        <a:pt x="428" y="886"/>
                      </a:lnTo>
                      <a:lnTo>
                        <a:pt x="428" y="848"/>
                      </a:lnTo>
                      <a:lnTo>
                        <a:pt x="410" y="775"/>
                      </a:lnTo>
                      <a:lnTo>
                        <a:pt x="423" y="756"/>
                      </a:lnTo>
                      <a:lnTo>
                        <a:pt x="465" y="756"/>
                      </a:lnTo>
                      <a:lnTo>
                        <a:pt x="474" y="756"/>
                      </a:lnTo>
                      <a:lnTo>
                        <a:pt x="497" y="728"/>
                      </a:lnTo>
                      <a:lnTo>
                        <a:pt x="555" y="745"/>
                      </a:lnTo>
                      <a:lnTo>
                        <a:pt x="578" y="726"/>
                      </a:lnTo>
                      <a:lnTo>
                        <a:pt x="591" y="738"/>
                      </a:lnTo>
                      <a:lnTo>
                        <a:pt x="616" y="721"/>
                      </a:lnTo>
                      <a:lnTo>
                        <a:pt x="640" y="745"/>
                      </a:lnTo>
                      <a:lnTo>
                        <a:pt x="647" y="745"/>
                      </a:lnTo>
                      <a:lnTo>
                        <a:pt x="656" y="733"/>
                      </a:lnTo>
                      <a:lnTo>
                        <a:pt x="676" y="714"/>
                      </a:lnTo>
                      <a:lnTo>
                        <a:pt x="683" y="721"/>
                      </a:lnTo>
                      <a:lnTo>
                        <a:pt x="713" y="716"/>
                      </a:lnTo>
                      <a:lnTo>
                        <a:pt x="738" y="693"/>
                      </a:lnTo>
                      <a:lnTo>
                        <a:pt x="762" y="660"/>
                      </a:lnTo>
                      <a:lnTo>
                        <a:pt x="792" y="655"/>
                      </a:lnTo>
                      <a:lnTo>
                        <a:pt x="809" y="672"/>
                      </a:lnTo>
                      <a:lnTo>
                        <a:pt x="821" y="637"/>
                      </a:lnTo>
                      <a:lnTo>
                        <a:pt x="846" y="636"/>
                      </a:lnTo>
                      <a:lnTo>
                        <a:pt x="856" y="627"/>
                      </a:lnTo>
                      <a:lnTo>
                        <a:pt x="866" y="595"/>
                      </a:lnTo>
                      <a:lnTo>
                        <a:pt x="854" y="578"/>
                      </a:lnTo>
                      <a:lnTo>
                        <a:pt x="771" y="561"/>
                      </a:lnTo>
                      <a:lnTo>
                        <a:pt x="756" y="538"/>
                      </a:lnTo>
                      <a:lnTo>
                        <a:pt x="734" y="538"/>
                      </a:lnTo>
                      <a:lnTo>
                        <a:pt x="708" y="538"/>
                      </a:lnTo>
                      <a:lnTo>
                        <a:pt x="694" y="512"/>
                      </a:lnTo>
                      <a:lnTo>
                        <a:pt x="694" y="496"/>
                      </a:lnTo>
                      <a:lnTo>
                        <a:pt x="706" y="438"/>
                      </a:lnTo>
                      <a:lnTo>
                        <a:pt x="671" y="405"/>
                      </a:lnTo>
                      <a:lnTo>
                        <a:pt x="695" y="302"/>
                      </a:lnTo>
                      <a:lnTo>
                        <a:pt x="681" y="288"/>
                      </a:lnTo>
                      <a:lnTo>
                        <a:pt x="628" y="306"/>
                      </a:lnTo>
                      <a:lnTo>
                        <a:pt x="616" y="283"/>
                      </a:lnTo>
                      <a:lnTo>
                        <a:pt x="616" y="258"/>
                      </a:lnTo>
                      <a:lnTo>
                        <a:pt x="603" y="246"/>
                      </a:lnTo>
                      <a:lnTo>
                        <a:pt x="630" y="210"/>
                      </a:lnTo>
                      <a:lnTo>
                        <a:pt x="658" y="219"/>
                      </a:lnTo>
                      <a:lnTo>
                        <a:pt x="671" y="207"/>
                      </a:lnTo>
                      <a:lnTo>
                        <a:pt x="725" y="214"/>
                      </a:lnTo>
                      <a:lnTo>
                        <a:pt x="752" y="207"/>
                      </a:lnTo>
                      <a:lnTo>
                        <a:pt x="762" y="165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10"/>
                <p:cNvSpPr/>
                <p:nvPr/>
              </p:nvSpPr>
              <p:spPr bwMode="auto">
                <a:xfrm>
                  <a:off x="5031773" y="4603849"/>
                  <a:ext cx="493712" cy="673100"/>
                </a:xfrm>
                <a:custGeom>
                  <a:avLst/>
                  <a:gdLst>
                    <a:gd name="T0" fmla="*/ 9 w 449"/>
                    <a:gd name="T1" fmla="*/ 138 h 630"/>
                    <a:gd name="T2" fmla="*/ 38 w 449"/>
                    <a:gd name="T3" fmla="*/ 194 h 630"/>
                    <a:gd name="T4" fmla="*/ 40 w 449"/>
                    <a:gd name="T5" fmla="*/ 223 h 630"/>
                    <a:gd name="T6" fmla="*/ 27 w 449"/>
                    <a:gd name="T7" fmla="*/ 253 h 630"/>
                    <a:gd name="T8" fmla="*/ 4 w 449"/>
                    <a:gd name="T9" fmla="*/ 270 h 630"/>
                    <a:gd name="T10" fmla="*/ 0 w 449"/>
                    <a:gd name="T11" fmla="*/ 322 h 630"/>
                    <a:gd name="T12" fmla="*/ 7 w 449"/>
                    <a:gd name="T13" fmla="*/ 331 h 630"/>
                    <a:gd name="T14" fmla="*/ 19 w 449"/>
                    <a:gd name="T15" fmla="*/ 326 h 630"/>
                    <a:gd name="T16" fmla="*/ 27 w 449"/>
                    <a:gd name="T17" fmla="*/ 331 h 630"/>
                    <a:gd name="T18" fmla="*/ 27 w 449"/>
                    <a:gd name="T19" fmla="*/ 366 h 630"/>
                    <a:gd name="T20" fmla="*/ 40 w 449"/>
                    <a:gd name="T21" fmla="*/ 405 h 630"/>
                    <a:gd name="T22" fmla="*/ 58 w 449"/>
                    <a:gd name="T23" fmla="*/ 412 h 630"/>
                    <a:gd name="T24" fmla="*/ 61 w 449"/>
                    <a:gd name="T25" fmla="*/ 471 h 630"/>
                    <a:gd name="T26" fmla="*/ 50 w 449"/>
                    <a:gd name="T27" fmla="*/ 510 h 630"/>
                    <a:gd name="T28" fmla="*/ 61 w 449"/>
                    <a:gd name="T29" fmla="*/ 528 h 630"/>
                    <a:gd name="T30" fmla="*/ 81 w 449"/>
                    <a:gd name="T31" fmla="*/ 547 h 630"/>
                    <a:gd name="T32" fmla="*/ 126 w 449"/>
                    <a:gd name="T33" fmla="*/ 535 h 630"/>
                    <a:gd name="T34" fmla="*/ 136 w 449"/>
                    <a:gd name="T35" fmla="*/ 553 h 630"/>
                    <a:gd name="T36" fmla="*/ 120 w 449"/>
                    <a:gd name="T37" fmla="*/ 572 h 630"/>
                    <a:gd name="T38" fmla="*/ 97 w 449"/>
                    <a:gd name="T39" fmla="*/ 608 h 630"/>
                    <a:gd name="T40" fmla="*/ 97 w 449"/>
                    <a:gd name="T41" fmla="*/ 618 h 630"/>
                    <a:gd name="T42" fmla="*/ 112 w 449"/>
                    <a:gd name="T43" fmla="*/ 629 h 630"/>
                    <a:gd name="T44" fmla="*/ 209 w 449"/>
                    <a:gd name="T45" fmla="*/ 588 h 630"/>
                    <a:gd name="T46" fmla="*/ 244 w 449"/>
                    <a:gd name="T47" fmla="*/ 608 h 630"/>
                    <a:gd name="T48" fmla="*/ 253 w 449"/>
                    <a:gd name="T49" fmla="*/ 598 h 630"/>
                    <a:gd name="T50" fmla="*/ 244 w 449"/>
                    <a:gd name="T51" fmla="*/ 576 h 630"/>
                    <a:gd name="T52" fmla="*/ 246 w 449"/>
                    <a:gd name="T53" fmla="*/ 562 h 630"/>
                    <a:gd name="T54" fmla="*/ 261 w 449"/>
                    <a:gd name="T55" fmla="*/ 472 h 630"/>
                    <a:gd name="T56" fmla="*/ 275 w 449"/>
                    <a:gd name="T57" fmla="*/ 452 h 630"/>
                    <a:gd name="T58" fmla="*/ 282 w 449"/>
                    <a:gd name="T59" fmla="*/ 427 h 630"/>
                    <a:gd name="T60" fmla="*/ 299 w 449"/>
                    <a:gd name="T61" fmla="*/ 390 h 630"/>
                    <a:gd name="T62" fmla="*/ 289 w 449"/>
                    <a:gd name="T63" fmla="*/ 375 h 630"/>
                    <a:gd name="T64" fmla="*/ 292 w 449"/>
                    <a:gd name="T65" fmla="*/ 344 h 630"/>
                    <a:gd name="T66" fmla="*/ 334 w 449"/>
                    <a:gd name="T67" fmla="*/ 296 h 630"/>
                    <a:gd name="T68" fmla="*/ 333 w 449"/>
                    <a:gd name="T69" fmla="*/ 264 h 630"/>
                    <a:gd name="T70" fmla="*/ 358 w 449"/>
                    <a:gd name="T71" fmla="*/ 218 h 630"/>
                    <a:gd name="T72" fmla="*/ 385 w 449"/>
                    <a:gd name="T73" fmla="*/ 226 h 630"/>
                    <a:gd name="T74" fmla="*/ 438 w 449"/>
                    <a:gd name="T75" fmla="*/ 186 h 630"/>
                    <a:gd name="T76" fmla="*/ 448 w 449"/>
                    <a:gd name="T77" fmla="*/ 166 h 630"/>
                    <a:gd name="T78" fmla="*/ 414 w 449"/>
                    <a:gd name="T79" fmla="*/ 103 h 630"/>
                    <a:gd name="T80" fmla="*/ 392 w 449"/>
                    <a:gd name="T81" fmla="*/ 70 h 630"/>
                    <a:gd name="T82" fmla="*/ 408 w 449"/>
                    <a:gd name="T83" fmla="*/ 56 h 630"/>
                    <a:gd name="T84" fmla="*/ 388 w 449"/>
                    <a:gd name="T85" fmla="*/ 37 h 630"/>
                    <a:gd name="T86" fmla="*/ 336 w 449"/>
                    <a:gd name="T87" fmla="*/ 37 h 630"/>
                    <a:gd name="T88" fmla="*/ 315 w 449"/>
                    <a:gd name="T89" fmla="*/ 12 h 630"/>
                    <a:gd name="T90" fmla="*/ 273 w 449"/>
                    <a:gd name="T91" fmla="*/ 54 h 630"/>
                    <a:gd name="T92" fmla="*/ 258 w 449"/>
                    <a:gd name="T93" fmla="*/ 46 h 630"/>
                    <a:gd name="T94" fmla="*/ 275 w 449"/>
                    <a:gd name="T95" fmla="*/ 14 h 630"/>
                    <a:gd name="T96" fmla="*/ 273 w 449"/>
                    <a:gd name="T97" fmla="*/ 4 h 630"/>
                    <a:gd name="T98" fmla="*/ 258 w 449"/>
                    <a:gd name="T99" fmla="*/ 0 h 630"/>
                    <a:gd name="T100" fmla="*/ 209 w 449"/>
                    <a:gd name="T101" fmla="*/ 27 h 630"/>
                    <a:gd name="T102" fmla="*/ 171 w 449"/>
                    <a:gd name="T103" fmla="*/ 39 h 630"/>
                    <a:gd name="T104" fmla="*/ 138 w 449"/>
                    <a:gd name="T105" fmla="*/ 37 h 630"/>
                    <a:gd name="T106" fmla="*/ 70 w 449"/>
                    <a:gd name="T107" fmla="*/ 100 h 630"/>
                    <a:gd name="T108" fmla="*/ 34 w 449"/>
                    <a:gd name="T109" fmla="*/ 112 h 630"/>
                    <a:gd name="T110" fmla="*/ 9 w 449"/>
                    <a:gd name="T111" fmla="*/ 138 h 6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449" h="630">
                      <a:moveTo>
                        <a:pt x="9" y="138"/>
                      </a:moveTo>
                      <a:lnTo>
                        <a:pt x="38" y="194"/>
                      </a:lnTo>
                      <a:lnTo>
                        <a:pt x="40" y="223"/>
                      </a:lnTo>
                      <a:lnTo>
                        <a:pt x="27" y="253"/>
                      </a:lnTo>
                      <a:lnTo>
                        <a:pt x="4" y="270"/>
                      </a:lnTo>
                      <a:lnTo>
                        <a:pt x="0" y="322"/>
                      </a:lnTo>
                      <a:lnTo>
                        <a:pt x="7" y="331"/>
                      </a:lnTo>
                      <a:lnTo>
                        <a:pt x="19" y="326"/>
                      </a:lnTo>
                      <a:lnTo>
                        <a:pt x="27" y="331"/>
                      </a:lnTo>
                      <a:lnTo>
                        <a:pt x="27" y="366"/>
                      </a:lnTo>
                      <a:lnTo>
                        <a:pt x="40" y="405"/>
                      </a:lnTo>
                      <a:lnTo>
                        <a:pt x="58" y="412"/>
                      </a:lnTo>
                      <a:lnTo>
                        <a:pt x="61" y="471"/>
                      </a:lnTo>
                      <a:lnTo>
                        <a:pt x="50" y="510"/>
                      </a:lnTo>
                      <a:lnTo>
                        <a:pt x="61" y="528"/>
                      </a:lnTo>
                      <a:lnTo>
                        <a:pt x="81" y="547"/>
                      </a:lnTo>
                      <a:lnTo>
                        <a:pt x="126" y="535"/>
                      </a:lnTo>
                      <a:lnTo>
                        <a:pt x="136" y="553"/>
                      </a:lnTo>
                      <a:lnTo>
                        <a:pt x="120" y="572"/>
                      </a:lnTo>
                      <a:lnTo>
                        <a:pt x="97" y="608"/>
                      </a:lnTo>
                      <a:lnTo>
                        <a:pt x="97" y="618"/>
                      </a:lnTo>
                      <a:lnTo>
                        <a:pt x="112" y="629"/>
                      </a:lnTo>
                      <a:lnTo>
                        <a:pt x="209" y="588"/>
                      </a:lnTo>
                      <a:lnTo>
                        <a:pt x="244" y="608"/>
                      </a:lnTo>
                      <a:lnTo>
                        <a:pt x="253" y="598"/>
                      </a:lnTo>
                      <a:lnTo>
                        <a:pt x="244" y="576"/>
                      </a:lnTo>
                      <a:lnTo>
                        <a:pt x="246" y="562"/>
                      </a:lnTo>
                      <a:lnTo>
                        <a:pt x="261" y="472"/>
                      </a:lnTo>
                      <a:lnTo>
                        <a:pt x="275" y="452"/>
                      </a:lnTo>
                      <a:lnTo>
                        <a:pt x="282" y="427"/>
                      </a:lnTo>
                      <a:lnTo>
                        <a:pt x="299" y="390"/>
                      </a:lnTo>
                      <a:lnTo>
                        <a:pt x="289" y="375"/>
                      </a:lnTo>
                      <a:lnTo>
                        <a:pt x="292" y="344"/>
                      </a:lnTo>
                      <a:lnTo>
                        <a:pt x="334" y="296"/>
                      </a:lnTo>
                      <a:lnTo>
                        <a:pt x="333" y="264"/>
                      </a:lnTo>
                      <a:lnTo>
                        <a:pt x="358" y="218"/>
                      </a:lnTo>
                      <a:lnTo>
                        <a:pt x="385" y="226"/>
                      </a:lnTo>
                      <a:lnTo>
                        <a:pt x="438" y="186"/>
                      </a:lnTo>
                      <a:lnTo>
                        <a:pt x="448" y="166"/>
                      </a:lnTo>
                      <a:lnTo>
                        <a:pt x="414" y="103"/>
                      </a:lnTo>
                      <a:lnTo>
                        <a:pt x="392" y="70"/>
                      </a:lnTo>
                      <a:lnTo>
                        <a:pt x="408" y="56"/>
                      </a:lnTo>
                      <a:lnTo>
                        <a:pt x="388" y="37"/>
                      </a:lnTo>
                      <a:lnTo>
                        <a:pt x="336" y="37"/>
                      </a:lnTo>
                      <a:lnTo>
                        <a:pt x="315" y="12"/>
                      </a:lnTo>
                      <a:lnTo>
                        <a:pt x="273" y="54"/>
                      </a:lnTo>
                      <a:lnTo>
                        <a:pt x="258" y="46"/>
                      </a:lnTo>
                      <a:lnTo>
                        <a:pt x="275" y="14"/>
                      </a:lnTo>
                      <a:lnTo>
                        <a:pt x="273" y="4"/>
                      </a:lnTo>
                      <a:lnTo>
                        <a:pt x="258" y="0"/>
                      </a:lnTo>
                      <a:lnTo>
                        <a:pt x="209" y="27"/>
                      </a:lnTo>
                      <a:lnTo>
                        <a:pt x="171" y="39"/>
                      </a:lnTo>
                      <a:lnTo>
                        <a:pt x="138" y="37"/>
                      </a:lnTo>
                      <a:lnTo>
                        <a:pt x="70" y="100"/>
                      </a:lnTo>
                      <a:lnTo>
                        <a:pt x="34" y="112"/>
                      </a:lnTo>
                      <a:lnTo>
                        <a:pt x="9" y="138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3" name="Freeform 11"/>
                <p:cNvSpPr/>
                <p:nvPr/>
              </p:nvSpPr>
              <p:spPr bwMode="auto">
                <a:xfrm>
                  <a:off x="3960210" y="4800699"/>
                  <a:ext cx="657225" cy="541337"/>
                </a:xfrm>
                <a:custGeom>
                  <a:avLst/>
                  <a:gdLst>
                    <a:gd name="T0" fmla="*/ 163 w 600"/>
                    <a:gd name="T1" fmla="*/ 169 h 506"/>
                    <a:gd name="T2" fmla="*/ 152 w 600"/>
                    <a:gd name="T3" fmla="*/ 210 h 506"/>
                    <a:gd name="T4" fmla="*/ 126 w 600"/>
                    <a:gd name="T5" fmla="*/ 217 h 506"/>
                    <a:gd name="T6" fmla="*/ 70 w 600"/>
                    <a:gd name="T7" fmla="*/ 210 h 506"/>
                    <a:gd name="T8" fmla="*/ 57 w 600"/>
                    <a:gd name="T9" fmla="*/ 222 h 506"/>
                    <a:gd name="T10" fmla="*/ 28 w 600"/>
                    <a:gd name="T11" fmla="*/ 212 h 506"/>
                    <a:gd name="T12" fmla="*/ 0 w 600"/>
                    <a:gd name="T13" fmla="*/ 249 h 506"/>
                    <a:gd name="T14" fmla="*/ 13 w 600"/>
                    <a:gd name="T15" fmla="*/ 261 h 506"/>
                    <a:gd name="T16" fmla="*/ 13 w 600"/>
                    <a:gd name="T17" fmla="*/ 286 h 506"/>
                    <a:gd name="T18" fmla="*/ 26 w 600"/>
                    <a:gd name="T19" fmla="*/ 308 h 506"/>
                    <a:gd name="T20" fmla="*/ 80 w 600"/>
                    <a:gd name="T21" fmla="*/ 291 h 506"/>
                    <a:gd name="T22" fmla="*/ 95 w 600"/>
                    <a:gd name="T23" fmla="*/ 304 h 506"/>
                    <a:gd name="T24" fmla="*/ 70 w 600"/>
                    <a:gd name="T25" fmla="*/ 407 h 506"/>
                    <a:gd name="T26" fmla="*/ 106 w 600"/>
                    <a:gd name="T27" fmla="*/ 439 h 506"/>
                    <a:gd name="T28" fmla="*/ 94 w 600"/>
                    <a:gd name="T29" fmla="*/ 496 h 506"/>
                    <a:gd name="T30" fmla="*/ 130 w 600"/>
                    <a:gd name="T31" fmla="*/ 500 h 506"/>
                    <a:gd name="T32" fmla="*/ 163 w 600"/>
                    <a:gd name="T33" fmla="*/ 467 h 506"/>
                    <a:gd name="T34" fmla="*/ 177 w 600"/>
                    <a:gd name="T35" fmla="*/ 476 h 506"/>
                    <a:gd name="T36" fmla="*/ 246 w 600"/>
                    <a:gd name="T37" fmla="*/ 505 h 506"/>
                    <a:gd name="T38" fmla="*/ 257 w 600"/>
                    <a:gd name="T39" fmla="*/ 496 h 506"/>
                    <a:gd name="T40" fmla="*/ 260 w 600"/>
                    <a:gd name="T41" fmla="*/ 476 h 506"/>
                    <a:gd name="T42" fmla="*/ 274 w 600"/>
                    <a:gd name="T43" fmla="*/ 463 h 506"/>
                    <a:gd name="T44" fmla="*/ 372 w 600"/>
                    <a:gd name="T45" fmla="*/ 402 h 506"/>
                    <a:gd name="T46" fmla="*/ 386 w 600"/>
                    <a:gd name="T47" fmla="*/ 422 h 506"/>
                    <a:gd name="T48" fmla="*/ 448 w 600"/>
                    <a:gd name="T49" fmla="*/ 439 h 506"/>
                    <a:gd name="T50" fmla="*/ 478 w 600"/>
                    <a:gd name="T51" fmla="*/ 397 h 506"/>
                    <a:gd name="T52" fmla="*/ 493 w 600"/>
                    <a:gd name="T53" fmla="*/ 407 h 506"/>
                    <a:gd name="T54" fmla="*/ 517 w 600"/>
                    <a:gd name="T55" fmla="*/ 407 h 506"/>
                    <a:gd name="T56" fmla="*/ 517 w 600"/>
                    <a:gd name="T57" fmla="*/ 395 h 506"/>
                    <a:gd name="T58" fmla="*/ 548 w 600"/>
                    <a:gd name="T59" fmla="*/ 385 h 506"/>
                    <a:gd name="T60" fmla="*/ 548 w 600"/>
                    <a:gd name="T61" fmla="*/ 377 h 506"/>
                    <a:gd name="T62" fmla="*/ 559 w 600"/>
                    <a:gd name="T63" fmla="*/ 364 h 506"/>
                    <a:gd name="T64" fmla="*/ 566 w 600"/>
                    <a:gd name="T65" fmla="*/ 366 h 506"/>
                    <a:gd name="T66" fmla="*/ 599 w 600"/>
                    <a:gd name="T67" fmla="*/ 337 h 506"/>
                    <a:gd name="T68" fmla="*/ 571 w 600"/>
                    <a:gd name="T69" fmla="*/ 293 h 506"/>
                    <a:gd name="T70" fmla="*/ 585 w 600"/>
                    <a:gd name="T71" fmla="*/ 232 h 506"/>
                    <a:gd name="T72" fmla="*/ 570 w 600"/>
                    <a:gd name="T73" fmla="*/ 212 h 506"/>
                    <a:gd name="T74" fmla="*/ 524 w 600"/>
                    <a:gd name="T75" fmla="*/ 224 h 506"/>
                    <a:gd name="T76" fmla="*/ 519 w 600"/>
                    <a:gd name="T77" fmla="*/ 217 h 506"/>
                    <a:gd name="T78" fmla="*/ 570 w 600"/>
                    <a:gd name="T79" fmla="*/ 164 h 506"/>
                    <a:gd name="T80" fmla="*/ 548 w 600"/>
                    <a:gd name="T81" fmla="*/ 78 h 506"/>
                    <a:gd name="T82" fmla="*/ 514 w 600"/>
                    <a:gd name="T83" fmla="*/ 103 h 506"/>
                    <a:gd name="T84" fmla="*/ 483 w 600"/>
                    <a:gd name="T85" fmla="*/ 74 h 506"/>
                    <a:gd name="T86" fmla="*/ 456 w 600"/>
                    <a:gd name="T87" fmla="*/ 38 h 506"/>
                    <a:gd name="T88" fmla="*/ 452 w 600"/>
                    <a:gd name="T89" fmla="*/ 15 h 506"/>
                    <a:gd name="T90" fmla="*/ 436 w 600"/>
                    <a:gd name="T91" fmla="*/ 10 h 506"/>
                    <a:gd name="T92" fmla="*/ 410 w 600"/>
                    <a:gd name="T93" fmla="*/ 17 h 506"/>
                    <a:gd name="T94" fmla="*/ 372 w 600"/>
                    <a:gd name="T95" fmla="*/ 0 h 506"/>
                    <a:gd name="T96" fmla="*/ 354 w 600"/>
                    <a:gd name="T97" fmla="*/ 41 h 506"/>
                    <a:gd name="T98" fmla="*/ 322 w 600"/>
                    <a:gd name="T99" fmla="*/ 44 h 506"/>
                    <a:gd name="T100" fmla="*/ 298 w 600"/>
                    <a:gd name="T101" fmla="*/ 78 h 506"/>
                    <a:gd name="T102" fmla="*/ 283 w 600"/>
                    <a:gd name="T103" fmla="*/ 71 h 506"/>
                    <a:gd name="T104" fmla="*/ 260 w 600"/>
                    <a:gd name="T105" fmla="*/ 78 h 506"/>
                    <a:gd name="T106" fmla="*/ 225 w 600"/>
                    <a:gd name="T107" fmla="*/ 58 h 506"/>
                    <a:gd name="T108" fmla="*/ 197 w 600"/>
                    <a:gd name="T109" fmla="*/ 90 h 506"/>
                    <a:gd name="T110" fmla="*/ 197 w 600"/>
                    <a:gd name="T111" fmla="*/ 106 h 506"/>
                    <a:gd name="T112" fmla="*/ 252 w 600"/>
                    <a:gd name="T113" fmla="*/ 133 h 506"/>
                    <a:gd name="T114" fmla="*/ 265 w 600"/>
                    <a:gd name="T115" fmla="*/ 156 h 506"/>
                    <a:gd name="T116" fmla="*/ 225 w 600"/>
                    <a:gd name="T117" fmla="*/ 170 h 506"/>
                    <a:gd name="T118" fmla="*/ 163 w 600"/>
                    <a:gd name="T119" fmla="*/ 169 h 5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600" h="506">
                      <a:moveTo>
                        <a:pt x="163" y="169"/>
                      </a:moveTo>
                      <a:lnTo>
                        <a:pt x="152" y="210"/>
                      </a:lnTo>
                      <a:lnTo>
                        <a:pt x="126" y="217"/>
                      </a:lnTo>
                      <a:lnTo>
                        <a:pt x="70" y="210"/>
                      </a:lnTo>
                      <a:lnTo>
                        <a:pt x="57" y="222"/>
                      </a:lnTo>
                      <a:lnTo>
                        <a:pt x="28" y="212"/>
                      </a:lnTo>
                      <a:lnTo>
                        <a:pt x="0" y="249"/>
                      </a:lnTo>
                      <a:lnTo>
                        <a:pt x="13" y="261"/>
                      </a:lnTo>
                      <a:lnTo>
                        <a:pt x="13" y="286"/>
                      </a:lnTo>
                      <a:lnTo>
                        <a:pt x="26" y="308"/>
                      </a:lnTo>
                      <a:lnTo>
                        <a:pt x="80" y="291"/>
                      </a:lnTo>
                      <a:lnTo>
                        <a:pt x="95" y="304"/>
                      </a:lnTo>
                      <a:lnTo>
                        <a:pt x="70" y="407"/>
                      </a:lnTo>
                      <a:lnTo>
                        <a:pt x="106" y="439"/>
                      </a:lnTo>
                      <a:lnTo>
                        <a:pt x="94" y="496"/>
                      </a:lnTo>
                      <a:lnTo>
                        <a:pt x="130" y="500"/>
                      </a:lnTo>
                      <a:lnTo>
                        <a:pt x="163" y="467"/>
                      </a:lnTo>
                      <a:lnTo>
                        <a:pt x="177" y="476"/>
                      </a:lnTo>
                      <a:lnTo>
                        <a:pt x="246" y="505"/>
                      </a:lnTo>
                      <a:lnTo>
                        <a:pt x="257" y="496"/>
                      </a:lnTo>
                      <a:lnTo>
                        <a:pt x="260" y="476"/>
                      </a:lnTo>
                      <a:lnTo>
                        <a:pt x="274" y="463"/>
                      </a:lnTo>
                      <a:lnTo>
                        <a:pt x="372" y="402"/>
                      </a:lnTo>
                      <a:lnTo>
                        <a:pt x="386" y="422"/>
                      </a:lnTo>
                      <a:lnTo>
                        <a:pt x="448" y="439"/>
                      </a:lnTo>
                      <a:lnTo>
                        <a:pt x="478" y="397"/>
                      </a:lnTo>
                      <a:lnTo>
                        <a:pt x="493" y="407"/>
                      </a:lnTo>
                      <a:lnTo>
                        <a:pt x="517" y="407"/>
                      </a:lnTo>
                      <a:lnTo>
                        <a:pt x="517" y="395"/>
                      </a:lnTo>
                      <a:lnTo>
                        <a:pt x="548" y="385"/>
                      </a:lnTo>
                      <a:lnTo>
                        <a:pt x="548" y="377"/>
                      </a:lnTo>
                      <a:lnTo>
                        <a:pt x="559" y="364"/>
                      </a:lnTo>
                      <a:lnTo>
                        <a:pt x="566" y="366"/>
                      </a:lnTo>
                      <a:lnTo>
                        <a:pt x="599" y="337"/>
                      </a:lnTo>
                      <a:lnTo>
                        <a:pt x="571" y="293"/>
                      </a:lnTo>
                      <a:lnTo>
                        <a:pt x="585" y="232"/>
                      </a:lnTo>
                      <a:lnTo>
                        <a:pt x="570" y="212"/>
                      </a:lnTo>
                      <a:lnTo>
                        <a:pt x="524" y="224"/>
                      </a:lnTo>
                      <a:lnTo>
                        <a:pt x="519" y="217"/>
                      </a:lnTo>
                      <a:lnTo>
                        <a:pt x="570" y="164"/>
                      </a:lnTo>
                      <a:lnTo>
                        <a:pt x="548" y="78"/>
                      </a:lnTo>
                      <a:lnTo>
                        <a:pt x="514" y="103"/>
                      </a:lnTo>
                      <a:lnTo>
                        <a:pt x="483" y="74"/>
                      </a:lnTo>
                      <a:lnTo>
                        <a:pt x="456" y="38"/>
                      </a:lnTo>
                      <a:lnTo>
                        <a:pt x="452" y="15"/>
                      </a:lnTo>
                      <a:lnTo>
                        <a:pt x="436" y="10"/>
                      </a:lnTo>
                      <a:lnTo>
                        <a:pt x="410" y="17"/>
                      </a:lnTo>
                      <a:lnTo>
                        <a:pt x="372" y="0"/>
                      </a:lnTo>
                      <a:lnTo>
                        <a:pt x="354" y="41"/>
                      </a:lnTo>
                      <a:lnTo>
                        <a:pt x="322" y="44"/>
                      </a:lnTo>
                      <a:lnTo>
                        <a:pt x="298" y="78"/>
                      </a:lnTo>
                      <a:lnTo>
                        <a:pt x="283" y="71"/>
                      </a:lnTo>
                      <a:lnTo>
                        <a:pt x="260" y="78"/>
                      </a:lnTo>
                      <a:lnTo>
                        <a:pt x="225" y="58"/>
                      </a:lnTo>
                      <a:lnTo>
                        <a:pt x="197" y="90"/>
                      </a:lnTo>
                      <a:lnTo>
                        <a:pt x="197" y="106"/>
                      </a:lnTo>
                      <a:lnTo>
                        <a:pt x="252" y="133"/>
                      </a:lnTo>
                      <a:lnTo>
                        <a:pt x="265" y="156"/>
                      </a:lnTo>
                      <a:lnTo>
                        <a:pt x="225" y="170"/>
                      </a:lnTo>
                      <a:lnTo>
                        <a:pt x="163" y="169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" name="Freeform 12"/>
                <p:cNvSpPr/>
                <p:nvPr/>
              </p:nvSpPr>
              <p:spPr bwMode="auto">
                <a:xfrm>
                  <a:off x="3329973" y="4229199"/>
                  <a:ext cx="1290637" cy="954087"/>
                </a:xfrm>
                <a:custGeom>
                  <a:avLst/>
                  <a:gdLst>
                    <a:gd name="T0" fmla="*/ 462 w 1181"/>
                    <a:gd name="T1" fmla="*/ 75 h 893"/>
                    <a:gd name="T2" fmla="*/ 441 w 1181"/>
                    <a:gd name="T3" fmla="*/ 27 h 893"/>
                    <a:gd name="T4" fmla="*/ 517 w 1181"/>
                    <a:gd name="T5" fmla="*/ 0 h 893"/>
                    <a:gd name="T6" fmla="*/ 530 w 1181"/>
                    <a:gd name="T7" fmla="*/ 52 h 893"/>
                    <a:gd name="T8" fmla="*/ 600 w 1181"/>
                    <a:gd name="T9" fmla="*/ 111 h 893"/>
                    <a:gd name="T10" fmla="*/ 636 w 1181"/>
                    <a:gd name="T11" fmla="*/ 111 h 893"/>
                    <a:gd name="T12" fmla="*/ 667 w 1181"/>
                    <a:gd name="T13" fmla="*/ 166 h 893"/>
                    <a:gd name="T14" fmla="*/ 739 w 1181"/>
                    <a:gd name="T15" fmla="*/ 160 h 893"/>
                    <a:gd name="T16" fmla="*/ 771 w 1181"/>
                    <a:gd name="T17" fmla="*/ 135 h 893"/>
                    <a:gd name="T18" fmla="*/ 794 w 1181"/>
                    <a:gd name="T19" fmla="*/ 160 h 893"/>
                    <a:gd name="T20" fmla="*/ 876 w 1181"/>
                    <a:gd name="T21" fmla="*/ 150 h 893"/>
                    <a:gd name="T22" fmla="*/ 893 w 1181"/>
                    <a:gd name="T23" fmla="*/ 171 h 893"/>
                    <a:gd name="T24" fmla="*/ 974 w 1181"/>
                    <a:gd name="T25" fmla="*/ 207 h 893"/>
                    <a:gd name="T26" fmla="*/ 1076 w 1181"/>
                    <a:gd name="T27" fmla="*/ 219 h 893"/>
                    <a:gd name="T28" fmla="*/ 1124 w 1181"/>
                    <a:gd name="T29" fmla="*/ 230 h 893"/>
                    <a:gd name="T30" fmla="*/ 1169 w 1181"/>
                    <a:gd name="T31" fmla="*/ 262 h 893"/>
                    <a:gd name="T32" fmla="*/ 1172 w 1181"/>
                    <a:gd name="T33" fmla="*/ 339 h 893"/>
                    <a:gd name="T34" fmla="*/ 1115 w 1181"/>
                    <a:gd name="T35" fmla="*/ 367 h 893"/>
                    <a:gd name="T36" fmla="*/ 1025 w 1181"/>
                    <a:gd name="T37" fmla="*/ 398 h 893"/>
                    <a:gd name="T38" fmla="*/ 1041 w 1181"/>
                    <a:gd name="T39" fmla="*/ 461 h 893"/>
                    <a:gd name="T40" fmla="*/ 1110 w 1181"/>
                    <a:gd name="T41" fmla="*/ 527 h 893"/>
                    <a:gd name="T42" fmla="*/ 1081 w 1181"/>
                    <a:gd name="T43" fmla="*/ 633 h 893"/>
                    <a:gd name="T44" fmla="*/ 1025 w 1181"/>
                    <a:gd name="T45" fmla="*/ 566 h 893"/>
                    <a:gd name="T46" fmla="*/ 1004 w 1181"/>
                    <a:gd name="T47" fmla="*/ 539 h 893"/>
                    <a:gd name="T48" fmla="*/ 942 w 1181"/>
                    <a:gd name="T49" fmla="*/ 528 h 893"/>
                    <a:gd name="T50" fmla="*/ 893 w 1181"/>
                    <a:gd name="T51" fmla="*/ 573 h 893"/>
                    <a:gd name="T52" fmla="*/ 857 w 1181"/>
                    <a:gd name="T53" fmla="*/ 601 h 893"/>
                    <a:gd name="T54" fmla="*/ 799 w 1181"/>
                    <a:gd name="T55" fmla="*/ 588 h 893"/>
                    <a:gd name="T56" fmla="*/ 771 w 1181"/>
                    <a:gd name="T57" fmla="*/ 636 h 893"/>
                    <a:gd name="T58" fmla="*/ 839 w 1181"/>
                    <a:gd name="T59" fmla="*/ 686 h 893"/>
                    <a:gd name="T60" fmla="*/ 739 w 1181"/>
                    <a:gd name="T61" fmla="*/ 699 h 893"/>
                    <a:gd name="T62" fmla="*/ 710 w 1181"/>
                    <a:gd name="T63" fmla="*/ 668 h 893"/>
                    <a:gd name="T64" fmla="*/ 649 w 1181"/>
                    <a:gd name="T65" fmla="*/ 677 h 893"/>
                    <a:gd name="T66" fmla="*/ 636 w 1181"/>
                    <a:gd name="T67" fmla="*/ 631 h 893"/>
                    <a:gd name="T68" fmla="*/ 600 w 1181"/>
                    <a:gd name="T69" fmla="*/ 606 h 893"/>
                    <a:gd name="T70" fmla="*/ 597 w 1181"/>
                    <a:gd name="T71" fmla="*/ 641 h 893"/>
                    <a:gd name="T72" fmla="*/ 561 w 1181"/>
                    <a:gd name="T73" fmla="*/ 668 h 893"/>
                    <a:gd name="T74" fmla="*/ 505 w 1181"/>
                    <a:gd name="T75" fmla="*/ 764 h 893"/>
                    <a:gd name="T76" fmla="*/ 488 w 1181"/>
                    <a:gd name="T77" fmla="*/ 871 h 893"/>
                    <a:gd name="T78" fmla="*/ 414 w 1181"/>
                    <a:gd name="T79" fmla="*/ 892 h 893"/>
                    <a:gd name="T80" fmla="*/ 304 w 1181"/>
                    <a:gd name="T81" fmla="*/ 714 h 893"/>
                    <a:gd name="T82" fmla="*/ 244 w 1181"/>
                    <a:gd name="T83" fmla="*/ 681 h 893"/>
                    <a:gd name="T84" fmla="*/ 247 w 1181"/>
                    <a:gd name="T85" fmla="*/ 636 h 893"/>
                    <a:gd name="T86" fmla="*/ 192 w 1181"/>
                    <a:gd name="T87" fmla="*/ 641 h 893"/>
                    <a:gd name="T88" fmla="*/ 142 w 1181"/>
                    <a:gd name="T89" fmla="*/ 557 h 893"/>
                    <a:gd name="T90" fmla="*/ 132 w 1181"/>
                    <a:gd name="T91" fmla="*/ 391 h 893"/>
                    <a:gd name="T92" fmla="*/ 124 w 1181"/>
                    <a:gd name="T93" fmla="*/ 306 h 893"/>
                    <a:gd name="T94" fmla="*/ 0 w 1181"/>
                    <a:gd name="T95" fmla="*/ 147 h 893"/>
                    <a:gd name="T96" fmla="*/ 16 w 1181"/>
                    <a:gd name="T97" fmla="*/ 106 h 893"/>
                    <a:gd name="T98" fmla="*/ 184 w 1181"/>
                    <a:gd name="T99" fmla="*/ 111 h 893"/>
                    <a:gd name="T100" fmla="*/ 240 w 1181"/>
                    <a:gd name="T101" fmla="*/ 122 h 893"/>
                    <a:gd name="T102" fmla="*/ 327 w 1181"/>
                    <a:gd name="T103" fmla="*/ 165 h 893"/>
                    <a:gd name="T104" fmla="*/ 337 w 1181"/>
                    <a:gd name="T105" fmla="*/ 116 h 893"/>
                    <a:gd name="T106" fmla="*/ 392 w 1181"/>
                    <a:gd name="T107" fmla="*/ 126 h 893"/>
                    <a:gd name="T108" fmla="*/ 446 w 1181"/>
                    <a:gd name="T109" fmla="*/ 112 h 8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181" h="893">
                      <a:moveTo>
                        <a:pt x="446" y="111"/>
                      </a:moveTo>
                      <a:lnTo>
                        <a:pt x="462" y="75"/>
                      </a:lnTo>
                      <a:lnTo>
                        <a:pt x="445" y="57"/>
                      </a:lnTo>
                      <a:lnTo>
                        <a:pt x="441" y="27"/>
                      </a:lnTo>
                      <a:lnTo>
                        <a:pt x="500" y="0"/>
                      </a:lnTo>
                      <a:lnTo>
                        <a:pt x="517" y="0"/>
                      </a:lnTo>
                      <a:lnTo>
                        <a:pt x="525" y="24"/>
                      </a:lnTo>
                      <a:lnTo>
                        <a:pt x="530" y="52"/>
                      </a:lnTo>
                      <a:lnTo>
                        <a:pt x="559" y="74"/>
                      </a:lnTo>
                      <a:lnTo>
                        <a:pt x="600" y="111"/>
                      </a:lnTo>
                      <a:lnTo>
                        <a:pt x="621" y="94"/>
                      </a:lnTo>
                      <a:lnTo>
                        <a:pt x="636" y="111"/>
                      </a:lnTo>
                      <a:lnTo>
                        <a:pt x="642" y="150"/>
                      </a:lnTo>
                      <a:lnTo>
                        <a:pt x="667" y="166"/>
                      </a:lnTo>
                      <a:lnTo>
                        <a:pt x="728" y="171"/>
                      </a:lnTo>
                      <a:lnTo>
                        <a:pt x="739" y="160"/>
                      </a:lnTo>
                      <a:lnTo>
                        <a:pt x="734" y="142"/>
                      </a:lnTo>
                      <a:lnTo>
                        <a:pt x="771" y="135"/>
                      </a:lnTo>
                      <a:lnTo>
                        <a:pt x="794" y="138"/>
                      </a:lnTo>
                      <a:lnTo>
                        <a:pt x="794" y="160"/>
                      </a:lnTo>
                      <a:lnTo>
                        <a:pt x="811" y="162"/>
                      </a:lnTo>
                      <a:lnTo>
                        <a:pt x="876" y="150"/>
                      </a:lnTo>
                      <a:lnTo>
                        <a:pt x="888" y="154"/>
                      </a:lnTo>
                      <a:lnTo>
                        <a:pt x="893" y="171"/>
                      </a:lnTo>
                      <a:lnTo>
                        <a:pt x="917" y="180"/>
                      </a:lnTo>
                      <a:lnTo>
                        <a:pt x="974" y="207"/>
                      </a:lnTo>
                      <a:lnTo>
                        <a:pt x="1007" y="194"/>
                      </a:lnTo>
                      <a:lnTo>
                        <a:pt x="1076" y="219"/>
                      </a:lnTo>
                      <a:lnTo>
                        <a:pt x="1089" y="238"/>
                      </a:lnTo>
                      <a:lnTo>
                        <a:pt x="1124" y="230"/>
                      </a:lnTo>
                      <a:lnTo>
                        <a:pt x="1147" y="234"/>
                      </a:lnTo>
                      <a:lnTo>
                        <a:pt x="1169" y="262"/>
                      </a:lnTo>
                      <a:lnTo>
                        <a:pt x="1180" y="320"/>
                      </a:lnTo>
                      <a:lnTo>
                        <a:pt x="1172" y="339"/>
                      </a:lnTo>
                      <a:lnTo>
                        <a:pt x="1158" y="334"/>
                      </a:lnTo>
                      <a:lnTo>
                        <a:pt x="1115" y="367"/>
                      </a:lnTo>
                      <a:lnTo>
                        <a:pt x="1044" y="379"/>
                      </a:lnTo>
                      <a:lnTo>
                        <a:pt x="1025" y="398"/>
                      </a:lnTo>
                      <a:lnTo>
                        <a:pt x="1039" y="418"/>
                      </a:lnTo>
                      <a:lnTo>
                        <a:pt x="1041" y="461"/>
                      </a:lnTo>
                      <a:lnTo>
                        <a:pt x="1061" y="465"/>
                      </a:lnTo>
                      <a:lnTo>
                        <a:pt x="1110" y="527"/>
                      </a:lnTo>
                      <a:lnTo>
                        <a:pt x="1112" y="608"/>
                      </a:lnTo>
                      <a:lnTo>
                        <a:pt x="1081" y="633"/>
                      </a:lnTo>
                      <a:lnTo>
                        <a:pt x="1051" y="603"/>
                      </a:lnTo>
                      <a:lnTo>
                        <a:pt x="1025" y="566"/>
                      </a:lnTo>
                      <a:lnTo>
                        <a:pt x="1021" y="543"/>
                      </a:lnTo>
                      <a:lnTo>
                        <a:pt x="1004" y="539"/>
                      </a:lnTo>
                      <a:lnTo>
                        <a:pt x="979" y="546"/>
                      </a:lnTo>
                      <a:lnTo>
                        <a:pt x="942" y="528"/>
                      </a:lnTo>
                      <a:lnTo>
                        <a:pt x="925" y="571"/>
                      </a:lnTo>
                      <a:lnTo>
                        <a:pt x="893" y="573"/>
                      </a:lnTo>
                      <a:lnTo>
                        <a:pt x="871" y="608"/>
                      </a:lnTo>
                      <a:lnTo>
                        <a:pt x="857" y="601"/>
                      </a:lnTo>
                      <a:lnTo>
                        <a:pt x="834" y="608"/>
                      </a:lnTo>
                      <a:lnTo>
                        <a:pt x="799" y="588"/>
                      </a:lnTo>
                      <a:lnTo>
                        <a:pt x="771" y="620"/>
                      </a:lnTo>
                      <a:lnTo>
                        <a:pt x="771" y="636"/>
                      </a:lnTo>
                      <a:lnTo>
                        <a:pt x="827" y="665"/>
                      </a:lnTo>
                      <a:lnTo>
                        <a:pt x="839" y="686"/>
                      </a:lnTo>
                      <a:lnTo>
                        <a:pt x="799" y="701"/>
                      </a:lnTo>
                      <a:lnTo>
                        <a:pt x="739" y="699"/>
                      </a:lnTo>
                      <a:lnTo>
                        <a:pt x="733" y="673"/>
                      </a:lnTo>
                      <a:lnTo>
                        <a:pt x="710" y="668"/>
                      </a:lnTo>
                      <a:lnTo>
                        <a:pt x="673" y="690"/>
                      </a:lnTo>
                      <a:lnTo>
                        <a:pt x="649" y="677"/>
                      </a:lnTo>
                      <a:lnTo>
                        <a:pt x="649" y="645"/>
                      </a:lnTo>
                      <a:lnTo>
                        <a:pt x="636" y="631"/>
                      </a:lnTo>
                      <a:lnTo>
                        <a:pt x="636" y="613"/>
                      </a:lnTo>
                      <a:lnTo>
                        <a:pt x="600" y="606"/>
                      </a:lnTo>
                      <a:lnTo>
                        <a:pt x="593" y="615"/>
                      </a:lnTo>
                      <a:lnTo>
                        <a:pt x="597" y="641"/>
                      </a:lnTo>
                      <a:lnTo>
                        <a:pt x="567" y="653"/>
                      </a:lnTo>
                      <a:lnTo>
                        <a:pt x="561" y="668"/>
                      </a:lnTo>
                      <a:lnTo>
                        <a:pt x="567" y="691"/>
                      </a:lnTo>
                      <a:lnTo>
                        <a:pt x="505" y="764"/>
                      </a:lnTo>
                      <a:lnTo>
                        <a:pt x="517" y="847"/>
                      </a:lnTo>
                      <a:lnTo>
                        <a:pt x="488" y="871"/>
                      </a:lnTo>
                      <a:lnTo>
                        <a:pt x="474" y="857"/>
                      </a:lnTo>
                      <a:lnTo>
                        <a:pt x="414" y="892"/>
                      </a:lnTo>
                      <a:lnTo>
                        <a:pt x="392" y="879"/>
                      </a:lnTo>
                      <a:lnTo>
                        <a:pt x="304" y="714"/>
                      </a:lnTo>
                      <a:lnTo>
                        <a:pt x="272" y="690"/>
                      </a:lnTo>
                      <a:lnTo>
                        <a:pt x="244" y="681"/>
                      </a:lnTo>
                      <a:lnTo>
                        <a:pt x="231" y="660"/>
                      </a:lnTo>
                      <a:lnTo>
                        <a:pt x="247" y="636"/>
                      </a:lnTo>
                      <a:lnTo>
                        <a:pt x="222" y="615"/>
                      </a:lnTo>
                      <a:lnTo>
                        <a:pt x="192" y="641"/>
                      </a:lnTo>
                      <a:lnTo>
                        <a:pt x="163" y="645"/>
                      </a:lnTo>
                      <a:lnTo>
                        <a:pt x="142" y="557"/>
                      </a:lnTo>
                      <a:lnTo>
                        <a:pt x="138" y="534"/>
                      </a:lnTo>
                      <a:lnTo>
                        <a:pt x="132" y="391"/>
                      </a:lnTo>
                      <a:lnTo>
                        <a:pt x="105" y="320"/>
                      </a:lnTo>
                      <a:lnTo>
                        <a:pt x="124" y="306"/>
                      </a:lnTo>
                      <a:lnTo>
                        <a:pt x="69" y="202"/>
                      </a:lnTo>
                      <a:lnTo>
                        <a:pt x="0" y="147"/>
                      </a:lnTo>
                      <a:lnTo>
                        <a:pt x="10" y="116"/>
                      </a:lnTo>
                      <a:lnTo>
                        <a:pt x="16" y="106"/>
                      </a:lnTo>
                      <a:lnTo>
                        <a:pt x="117" y="90"/>
                      </a:lnTo>
                      <a:lnTo>
                        <a:pt x="184" y="111"/>
                      </a:lnTo>
                      <a:lnTo>
                        <a:pt x="224" y="98"/>
                      </a:lnTo>
                      <a:lnTo>
                        <a:pt x="240" y="122"/>
                      </a:lnTo>
                      <a:lnTo>
                        <a:pt x="290" y="171"/>
                      </a:lnTo>
                      <a:lnTo>
                        <a:pt x="327" y="165"/>
                      </a:lnTo>
                      <a:lnTo>
                        <a:pt x="327" y="135"/>
                      </a:lnTo>
                      <a:lnTo>
                        <a:pt x="337" y="116"/>
                      </a:lnTo>
                      <a:lnTo>
                        <a:pt x="376" y="99"/>
                      </a:lnTo>
                      <a:lnTo>
                        <a:pt x="392" y="126"/>
                      </a:lnTo>
                      <a:lnTo>
                        <a:pt x="414" y="111"/>
                      </a:lnTo>
                      <a:lnTo>
                        <a:pt x="446" y="112"/>
                      </a:lnTo>
                      <a:lnTo>
                        <a:pt x="446" y="111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5" name="Freeform 13"/>
                <p:cNvSpPr/>
                <p:nvPr/>
              </p:nvSpPr>
              <p:spPr bwMode="auto">
                <a:xfrm>
                  <a:off x="1445610" y="3865661"/>
                  <a:ext cx="2035175" cy="1076325"/>
                </a:xfrm>
                <a:custGeom>
                  <a:avLst/>
                  <a:gdLst>
                    <a:gd name="T0" fmla="*/ 1132 w 1863"/>
                    <a:gd name="T1" fmla="*/ 958 h 1005"/>
                    <a:gd name="T2" fmla="*/ 1161 w 1863"/>
                    <a:gd name="T3" fmla="*/ 990 h 1005"/>
                    <a:gd name="T4" fmla="*/ 1256 w 1863"/>
                    <a:gd name="T5" fmla="*/ 958 h 1005"/>
                    <a:gd name="T6" fmla="*/ 1316 w 1863"/>
                    <a:gd name="T7" fmla="*/ 915 h 1005"/>
                    <a:gd name="T8" fmla="*/ 1386 w 1863"/>
                    <a:gd name="T9" fmla="*/ 887 h 1005"/>
                    <a:gd name="T10" fmla="*/ 1461 w 1863"/>
                    <a:gd name="T11" fmla="*/ 863 h 1005"/>
                    <a:gd name="T12" fmla="*/ 1582 w 1863"/>
                    <a:gd name="T13" fmla="*/ 843 h 1005"/>
                    <a:gd name="T14" fmla="*/ 1584 w 1863"/>
                    <a:gd name="T15" fmla="*/ 887 h 1005"/>
                    <a:gd name="T16" fmla="*/ 1622 w 1863"/>
                    <a:gd name="T17" fmla="*/ 895 h 1005"/>
                    <a:gd name="T18" fmla="*/ 1599 w 1863"/>
                    <a:gd name="T19" fmla="*/ 951 h 1005"/>
                    <a:gd name="T20" fmla="*/ 1622 w 1863"/>
                    <a:gd name="T21" fmla="*/ 958 h 1005"/>
                    <a:gd name="T22" fmla="*/ 1725 w 1863"/>
                    <a:gd name="T23" fmla="*/ 951 h 1005"/>
                    <a:gd name="T24" fmla="*/ 1787 w 1863"/>
                    <a:gd name="T25" fmla="*/ 971 h 1005"/>
                    <a:gd name="T26" fmla="*/ 1815 w 1863"/>
                    <a:gd name="T27" fmla="*/ 983 h 1005"/>
                    <a:gd name="T28" fmla="*/ 1820 w 1863"/>
                    <a:gd name="T29" fmla="*/ 915 h 1005"/>
                    <a:gd name="T30" fmla="*/ 1862 w 1863"/>
                    <a:gd name="T31" fmla="*/ 870 h 1005"/>
                    <a:gd name="T32" fmla="*/ 1829 w 1863"/>
                    <a:gd name="T33" fmla="*/ 655 h 1005"/>
                    <a:gd name="T34" fmla="*/ 1792 w 1863"/>
                    <a:gd name="T35" fmla="*/ 538 h 1005"/>
                    <a:gd name="T36" fmla="*/ 1703 w 1863"/>
                    <a:gd name="T37" fmla="*/ 495 h 1005"/>
                    <a:gd name="T38" fmla="*/ 1647 w 1863"/>
                    <a:gd name="T39" fmla="*/ 602 h 1005"/>
                    <a:gd name="T40" fmla="*/ 1540 w 1863"/>
                    <a:gd name="T41" fmla="*/ 547 h 1005"/>
                    <a:gd name="T42" fmla="*/ 1342 w 1863"/>
                    <a:gd name="T43" fmla="*/ 475 h 1005"/>
                    <a:gd name="T44" fmla="*/ 1260 w 1863"/>
                    <a:gd name="T45" fmla="*/ 463 h 1005"/>
                    <a:gd name="T46" fmla="*/ 1102 w 1863"/>
                    <a:gd name="T47" fmla="*/ 397 h 1005"/>
                    <a:gd name="T48" fmla="*/ 1026 w 1863"/>
                    <a:gd name="T49" fmla="*/ 214 h 1005"/>
                    <a:gd name="T50" fmla="*/ 1055 w 1863"/>
                    <a:gd name="T51" fmla="*/ 157 h 1005"/>
                    <a:gd name="T52" fmla="*/ 1054 w 1863"/>
                    <a:gd name="T53" fmla="*/ 78 h 1005"/>
                    <a:gd name="T54" fmla="*/ 1066 w 1863"/>
                    <a:gd name="T55" fmla="*/ 39 h 1005"/>
                    <a:gd name="T56" fmla="*/ 927 w 1863"/>
                    <a:gd name="T57" fmla="*/ 0 h 1005"/>
                    <a:gd name="T58" fmla="*/ 827 w 1863"/>
                    <a:gd name="T59" fmla="*/ 13 h 1005"/>
                    <a:gd name="T60" fmla="*/ 703 w 1863"/>
                    <a:gd name="T61" fmla="*/ 54 h 1005"/>
                    <a:gd name="T62" fmla="*/ 578 w 1863"/>
                    <a:gd name="T63" fmla="*/ 67 h 1005"/>
                    <a:gd name="T64" fmla="*/ 494 w 1863"/>
                    <a:gd name="T65" fmla="*/ 24 h 1005"/>
                    <a:gd name="T66" fmla="*/ 358 w 1863"/>
                    <a:gd name="T67" fmla="*/ 49 h 1005"/>
                    <a:gd name="T68" fmla="*/ 304 w 1863"/>
                    <a:gd name="T69" fmla="*/ 18 h 1005"/>
                    <a:gd name="T70" fmla="*/ 202 w 1863"/>
                    <a:gd name="T71" fmla="*/ 28 h 1005"/>
                    <a:gd name="T72" fmla="*/ 153 w 1863"/>
                    <a:gd name="T73" fmla="*/ 94 h 1005"/>
                    <a:gd name="T74" fmla="*/ 124 w 1863"/>
                    <a:gd name="T75" fmla="*/ 127 h 1005"/>
                    <a:gd name="T76" fmla="*/ 89 w 1863"/>
                    <a:gd name="T77" fmla="*/ 147 h 1005"/>
                    <a:gd name="T78" fmla="*/ 74 w 1863"/>
                    <a:gd name="T79" fmla="*/ 172 h 1005"/>
                    <a:gd name="T80" fmla="*/ 101 w 1863"/>
                    <a:gd name="T81" fmla="*/ 231 h 1005"/>
                    <a:gd name="T82" fmla="*/ 94 w 1863"/>
                    <a:gd name="T83" fmla="*/ 288 h 1005"/>
                    <a:gd name="T84" fmla="*/ 27 w 1863"/>
                    <a:gd name="T85" fmla="*/ 267 h 1005"/>
                    <a:gd name="T86" fmla="*/ 0 w 1863"/>
                    <a:gd name="T87" fmla="*/ 293 h 1005"/>
                    <a:gd name="T88" fmla="*/ 17 w 1863"/>
                    <a:gd name="T89" fmla="*/ 347 h 1005"/>
                    <a:gd name="T90" fmla="*/ 9 w 1863"/>
                    <a:gd name="T91" fmla="*/ 397 h 1005"/>
                    <a:gd name="T92" fmla="*/ 43 w 1863"/>
                    <a:gd name="T93" fmla="*/ 415 h 1005"/>
                    <a:gd name="T94" fmla="*/ 124 w 1863"/>
                    <a:gd name="T95" fmla="*/ 495 h 1005"/>
                    <a:gd name="T96" fmla="*/ 172 w 1863"/>
                    <a:gd name="T97" fmla="*/ 565 h 1005"/>
                    <a:gd name="T98" fmla="*/ 205 w 1863"/>
                    <a:gd name="T99" fmla="*/ 588 h 1005"/>
                    <a:gd name="T100" fmla="*/ 261 w 1863"/>
                    <a:gd name="T101" fmla="*/ 584 h 1005"/>
                    <a:gd name="T102" fmla="*/ 395 w 1863"/>
                    <a:gd name="T103" fmla="*/ 730 h 1005"/>
                    <a:gd name="T104" fmla="*/ 435 w 1863"/>
                    <a:gd name="T105" fmla="*/ 715 h 1005"/>
                    <a:gd name="T106" fmla="*/ 447 w 1863"/>
                    <a:gd name="T107" fmla="*/ 771 h 1005"/>
                    <a:gd name="T108" fmla="*/ 529 w 1863"/>
                    <a:gd name="T109" fmla="*/ 805 h 1005"/>
                    <a:gd name="T110" fmla="*/ 596 w 1863"/>
                    <a:gd name="T111" fmla="*/ 875 h 1005"/>
                    <a:gd name="T112" fmla="*/ 608 w 1863"/>
                    <a:gd name="T113" fmla="*/ 905 h 1005"/>
                    <a:gd name="T114" fmla="*/ 682 w 1863"/>
                    <a:gd name="T115" fmla="*/ 903 h 1005"/>
                    <a:gd name="T116" fmla="*/ 813 w 1863"/>
                    <a:gd name="T117" fmla="*/ 928 h 1005"/>
                    <a:gd name="T118" fmla="*/ 872 w 1863"/>
                    <a:gd name="T119" fmla="*/ 946 h 1005"/>
                    <a:gd name="T120" fmla="*/ 872 w 1863"/>
                    <a:gd name="T121" fmla="*/ 1004 h 1005"/>
                    <a:gd name="T122" fmla="*/ 984 w 1863"/>
                    <a:gd name="T123" fmla="*/ 918 h 1005"/>
                    <a:gd name="T124" fmla="*/ 1073 w 1863"/>
                    <a:gd name="T125" fmla="*/ 951 h 10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1863" h="1005">
                      <a:moveTo>
                        <a:pt x="1073" y="951"/>
                      </a:moveTo>
                      <a:lnTo>
                        <a:pt x="1132" y="958"/>
                      </a:lnTo>
                      <a:lnTo>
                        <a:pt x="1151" y="985"/>
                      </a:lnTo>
                      <a:lnTo>
                        <a:pt x="1161" y="990"/>
                      </a:lnTo>
                      <a:lnTo>
                        <a:pt x="1250" y="973"/>
                      </a:lnTo>
                      <a:lnTo>
                        <a:pt x="1256" y="958"/>
                      </a:lnTo>
                      <a:lnTo>
                        <a:pt x="1272" y="948"/>
                      </a:lnTo>
                      <a:lnTo>
                        <a:pt x="1316" y="915"/>
                      </a:lnTo>
                      <a:lnTo>
                        <a:pt x="1353" y="910"/>
                      </a:lnTo>
                      <a:lnTo>
                        <a:pt x="1386" y="887"/>
                      </a:lnTo>
                      <a:lnTo>
                        <a:pt x="1452" y="850"/>
                      </a:lnTo>
                      <a:lnTo>
                        <a:pt x="1461" y="863"/>
                      </a:lnTo>
                      <a:lnTo>
                        <a:pt x="1510" y="880"/>
                      </a:lnTo>
                      <a:lnTo>
                        <a:pt x="1582" y="843"/>
                      </a:lnTo>
                      <a:lnTo>
                        <a:pt x="1604" y="858"/>
                      </a:lnTo>
                      <a:lnTo>
                        <a:pt x="1584" y="887"/>
                      </a:lnTo>
                      <a:lnTo>
                        <a:pt x="1592" y="895"/>
                      </a:lnTo>
                      <a:lnTo>
                        <a:pt x="1622" y="895"/>
                      </a:lnTo>
                      <a:lnTo>
                        <a:pt x="1624" y="907"/>
                      </a:lnTo>
                      <a:lnTo>
                        <a:pt x="1599" y="951"/>
                      </a:lnTo>
                      <a:lnTo>
                        <a:pt x="1607" y="958"/>
                      </a:lnTo>
                      <a:lnTo>
                        <a:pt x="1622" y="958"/>
                      </a:lnTo>
                      <a:lnTo>
                        <a:pt x="1694" y="978"/>
                      </a:lnTo>
                      <a:lnTo>
                        <a:pt x="1725" y="951"/>
                      </a:lnTo>
                      <a:lnTo>
                        <a:pt x="1772" y="988"/>
                      </a:lnTo>
                      <a:lnTo>
                        <a:pt x="1787" y="971"/>
                      </a:lnTo>
                      <a:lnTo>
                        <a:pt x="1799" y="983"/>
                      </a:lnTo>
                      <a:lnTo>
                        <a:pt x="1815" y="983"/>
                      </a:lnTo>
                      <a:lnTo>
                        <a:pt x="1821" y="971"/>
                      </a:lnTo>
                      <a:lnTo>
                        <a:pt x="1820" y="915"/>
                      </a:lnTo>
                      <a:lnTo>
                        <a:pt x="1832" y="907"/>
                      </a:lnTo>
                      <a:lnTo>
                        <a:pt x="1862" y="870"/>
                      </a:lnTo>
                      <a:lnTo>
                        <a:pt x="1856" y="727"/>
                      </a:lnTo>
                      <a:lnTo>
                        <a:pt x="1829" y="655"/>
                      </a:lnTo>
                      <a:lnTo>
                        <a:pt x="1848" y="641"/>
                      </a:lnTo>
                      <a:lnTo>
                        <a:pt x="1792" y="538"/>
                      </a:lnTo>
                      <a:lnTo>
                        <a:pt x="1722" y="482"/>
                      </a:lnTo>
                      <a:lnTo>
                        <a:pt x="1703" y="495"/>
                      </a:lnTo>
                      <a:lnTo>
                        <a:pt x="1706" y="528"/>
                      </a:lnTo>
                      <a:lnTo>
                        <a:pt x="1647" y="602"/>
                      </a:lnTo>
                      <a:lnTo>
                        <a:pt x="1547" y="584"/>
                      </a:lnTo>
                      <a:lnTo>
                        <a:pt x="1540" y="547"/>
                      </a:lnTo>
                      <a:lnTo>
                        <a:pt x="1478" y="497"/>
                      </a:lnTo>
                      <a:lnTo>
                        <a:pt x="1342" y="475"/>
                      </a:lnTo>
                      <a:lnTo>
                        <a:pt x="1283" y="465"/>
                      </a:lnTo>
                      <a:lnTo>
                        <a:pt x="1260" y="463"/>
                      </a:lnTo>
                      <a:lnTo>
                        <a:pt x="1209" y="420"/>
                      </a:lnTo>
                      <a:lnTo>
                        <a:pt x="1102" y="397"/>
                      </a:lnTo>
                      <a:lnTo>
                        <a:pt x="1028" y="253"/>
                      </a:lnTo>
                      <a:lnTo>
                        <a:pt x="1026" y="214"/>
                      </a:lnTo>
                      <a:lnTo>
                        <a:pt x="1055" y="201"/>
                      </a:lnTo>
                      <a:lnTo>
                        <a:pt x="1055" y="157"/>
                      </a:lnTo>
                      <a:lnTo>
                        <a:pt x="1078" y="103"/>
                      </a:lnTo>
                      <a:lnTo>
                        <a:pt x="1054" y="78"/>
                      </a:lnTo>
                      <a:lnTo>
                        <a:pt x="1085" y="51"/>
                      </a:lnTo>
                      <a:lnTo>
                        <a:pt x="1066" y="39"/>
                      </a:lnTo>
                      <a:lnTo>
                        <a:pt x="1016" y="39"/>
                      </a:lnTo>
                      <a:lnTo>
                        <a:pt x="927" y="0"/>
                      </a:lnTo>
                      <a:lnTo>
                        <a:pt x="872" y="0"/>
                      </a:lnTo>
                      <a:lnTo>
                        <a:pt x="827" y="13"/>
                      </a:lnTo>
                      <a:lnTo>
                        <a:pt x="778" y="13"/>
                      </a:lnTo>
                      <a:lnTo>
                        <a:pt x="703" y="54"/>
                      </a:lnTo>
                      <a:lnTo>
                        <a:pt x="640" y="46"/>
                      </a:lnTo>
                      <a:lnTo>
                        <a:pt x="578" y="67"/>
                      </a:lnTo>
                      <a:lnTo>
                        <a:pt x="526" y="51"/>
                      </a:lnTo>
                      <a:lnTo>
                        <a:pt x="494" y="24"/>
                      </a:lnTo>
                      <a:lnTo>
                        <a:pt x="413" y="13"/>
                      </a:lnTo>
                      <a:lnTo>
                        <a:pt x="358" y="49"/>
                      </a:lnTo>
                      <a:lnTo>
                        <a:pt x="328" y="37"/>
                      </a:lnTo>
                      <a:lnTo>
                        <a:pt x="304" y="18"/>
                      </a:lnTo>
                      <a:lnTo>
                        <a:pt x="244" y="1"/>
                      </a:lnTo>
                      <a:lnTo>
                        <a:pt x="202" y="28"/>
                      </a:lnTo>
                      <a:lnTo>
                        <a:pt x="184" y="76"/>
                      </a:lnTo>
                      <a:lnTo>
                        <a:pt x="153" y="94"/>
                      </a:lnTo>
                      <a:lnTo>
                        <a:pt x="146" y="120"/>
                      </a:lnTo>
                      <a:lnTo>
                        <a:pt x="124" y="127"/>
                      </a:lnTo>
                      <a:lnTo>
                        <a:pt x="99" y="124"/>
                      </a:lnTo>
                      <a:lnTo>
                        <a:pt x="89" y="147"/>
                      </a:lnTo>
                      <a:lnTo>
                        <a:pt x="83" y="175"/>
                      </a:lnTo>
                      <a:lnTo>
                        <a:pt x="74" y="172"/>
                      </a:lnTo>
                      <a:lnTo>
                        <a:pt x="71" y="201"/>
                      </a:lnTo>
                      <a:lnTo>
                        <a:pt x="101" y="231"/>
                      </a:lnTo>
                      <a:lnTo>
                        <a:pt x="104" y="273"/>
                      </a:lnTo>
                      <a:lnTo>
                        <a:pt x="94" y="288"/>
                      </a:lnTo>
                      <a:lnTo>
                        <a:pt x="49" y="293"/>
                      </a:lnTo>
                      <a:lnTo>
                        <a:pt x="27" y="267"/>
                      </a:lnTo>
                      <a:lnTo>
                        <a:pt x="4" y="273"/>
                      </a:lnTo>
                      <a:lnTo>
                        <a:pt x="0" y="293"/>
                      </a:lnTo>
                      <a:lnTo>
                        <a:pt x="11" y="323"/>
                      </a:lnTo>
                      <a:lnTo>
                        <a:pt x="17" y="347"/>
                      </a:lnTo>
                      <a:lnTo>
                        <a:pt x="17" y="374"/>
                      </a:lnTo>
                      <a:lnTo>
                        <a:pt x="9" y="397"/>
                      </a:lnTo>
                      <a:lnTo>
                        <a:pt x="11" y="411"/>
                      </a:lnTo>
                      <a:lnTo>
                        <a:pt x="43" y="415"/>
                      </a:lnTo>
                      <a:lnTo>
                        <a:pt x="57" y="441"/>
                      </a:lnTo>
                      <a:lnTo>
                        <a:pt x="124" y="495"/>
                      </a:lnTo>
                      <a:lnTo>
                        <a:pt x="124" y="510"/>
                      </a:lnTo>
                      <a:lnTo>
                        <a:pt x="172" y="565"/>
                      </a:lnTo>
                      <a:lnTo>
                        <a:pt x="189" y="584"/>
                      </a:lnTo>
                      <a:lnTo>
                        <a:pt x="205" y="588"/>
                      </a:lnTo>
                      <a:lnTo>
                        <a:pt x="233" y="559"/>
                      </a:lnTo>
                      <a:lnTo>
                        <a:pt x="261" y="584"/>
                      </a:lnTo>
                      <a:lnTo>
                        <a:pt x="375" y="679"/>
                      </a:lnTo>
                      <a:lnTo>
                        <a:pt x="395" y="730"/>
                      </a:lnTo>
                      <a:lnTo>
                        <a:pt x="421" y="730"/>
                      </a:lnTo>
                      <a:lnTo>
                        <a:pt x="435" y="715"/>
                      </a:lnTo>
                      <a:lnTo>
                        <a:pt x="447" y="727"/>
                      </a:lnTo>
                      <a:lnTo>
                        <a:pt x="447" y="771"/>
                      </a:lnTo>
                      <a:lnTo>
                        <a:pt x="513" y="808"/>
                      </a:lnTo>
                      <a:lnTo>
                        <a:pt x="529" y="805"/>
                      </a:lnTo>
                      <a:lnTo>
                        <a:pt x="538" y="843"/>
                      </a:lnTo>
                      <a:lnTo>
                        <a:pt x="596" y="875"/>
                      </a:lnTo>
                      <a:lnTo>
                        <a:pt x="596" y="898"/>
                      </a:lnTo>
                      <a:lnTo>
                        <a:pt x="608" y="905"/>
                      </a:lnTo>
                      <a:lnTo>
                        <a:pt x="657" y="903"/>
                      </a:lnTo>
                      <a:lnTo>
                        <a:pt x="682" y="903"/>
                      </a:lnTo>
                      <a:lnTo>
                        <a:pt x="724" y="931"/>
                      </a:lnTo>
                      <a:lnTo>
                        <a:pt x="813" y="928"/>
                      </a:lnTo>
                      <a:lnTo>
                        <a:pt x="860" y="927"/>
                      </a:lnTo>
                      <a:lnTo>
                        <a:pt x="872" y="946"/>
                      </a:lnTo>
                      <a:lnTo>
                        <a:pt x="860" y="988"/>
                      </a:lnTo>
                      <a:lnTo>
                        <a:pt x="872" y="1004"/>
                      </a:lnTo>
                      <a:lnTo>
                        <a:pt x="922" y="961"/>
                      </a:lnTo>
                      <a:lnTo>
                        <a:pt x="984" y="918"/>
                      </a:lnTo>
                      <a:lnTo>
                        <a:pt x="1028" y="923"/>
                      </a:lnTo>
                      <a:lnTo>
                        <a:pt x="1073" y="951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6" name="Freeform 14"/>
                <p:cNvSpPr/>
                <p:nvPr/>
              </p:nvSpPr>
              <p:spPr bwMode="auto">
                <a:xfrm>
                  <a:off x="4607910" y="3921224"/>
                  <a:ext cx="633413" cy="542925"/>
                </a:xfrm>
                <a:custGeom>
                  <a:avLst/>
                  <a:gdLst>
                    <a:gd name="T0" fmla="*/ 67 w 580"/>
                    <a:gd name="T1" fmla="*/ 352 h 507"/>
                    <a:gd name="T2" fmla="*/ 151 w 580"/>
                    <a:gd name="T3" fmla="*/ 423 h 507"/>
                    <a:gd name="T4" fmla="*/ 220 w 580"/>
                    <a:gd name="T5" fmla="*/ 437 h 507"/>
                    <a:gd name="T6" fmla="*/ 282 w 580"/>
                    <a:gd name="T7" fmla="*/ 430 h 507"/>
                    <a:gd name="T8" fmla="*/ 303 w 580"/>
                    <a:gd name="T9" fmla="*/ 437 h 507"/>
                    <a:gd name="T10" fmla="*/ 326 w 580"/>
                    <a:gd name="T11" fmla="*/ 425 h 507"/>
                    <a:gd name="T12" fmla="*/ 340 w 580"/>
                    <a:gd name="T13" fmla="*/ 443 h 507"/>
                    <a:gd name="T14" fmla="*/ 347 w 580"/>
                    <a:gd name="T15" fmla="*/ 465 h 507"/>
                    <a:gd name="T16" fmla="*/ 378 w 580"/>
                    <a:gd name="T17" fmla="*/ 480 h 507"/>
                    <a:gd name="T18" fmla="*/ 418 w 580"/>
                    <a:gd name="T19" fmla="*/ 480 h 507"/>
                    <a:gd name="T20" fmla="*/ 448 w 580"/>
                    <a:gd name="T21" fmla="*/ 506 h 507"/>
                    <a:gd name="T22" fmla="*/ 475 w 580"/>
                    <a:gd name="T23" fmla="*/ 494 h 507"/>
                    <a:gd name="T24" fmla="*/ 496 w 580"/>
                    <a:gd name="T25" fmla="*/ 506 h 507"/>
                    <a:gd name="T26" fmla="*/ 513 w 580"/>
                    <a:gd name="T27" fmla="*/ 471 h 507"/>
                    <a:gd name="T28" fmla="*/ 538 w 580"/>
                    <a:gd name="T29" fmla="*/ 460 h 507"/>
                    <a:gd name="T30" fmla="*/ 543 w 580"/>
                    <a:gd name="T31" fmla="*/ 432 h 507"/>
                    <a:gd name="T32" fmla="*/ 533 w 580"/>
                    <a:gd name="T33" fmla="*/ 382 h 507"/>
                    <a:gd name="T34" fmla="*/ 529 w 580"/>
                    <a:gd name="T35" fmla="*/ 378 h 507"/>
                    <a:gd name="T36" fmla="*/ 503 w 580"/>
                    <a:gd name="T37" fmla="*/ 405 h 507"/>
                    <a:gd name="T38" fmla="*/ 465 w 580"/>
                    <a:gd name="T39" fmla="*/ 374 h 507"/>
                    <a:gd name="T40" fmla="*/ 437 w 580"/>
                    <a:gd name="T41" fmla="*/ 340 h 507"/>
                    <a:gd name="T42" fmla="*/ 465 w 580"/>
                    <a:gd name="T43" fmla="*/ 320 h 507"/>
                    <a:gd name="T44" fmla="*/ 474 w 580"/>
                    <a:gd name="T45" fmla="*/ 286 h 507"/>
                    <a:gd name="T46" fmla="*/ 490 w 580"/>
                    <a:gd name="T47" fmla="*/ 274 h 507"/>
                    <a:gd name="T48" fmla="*/ 489 w 580"/>
                    <a:gd name="T49" fmla="*/ 227 h 507"/>
                    <a:gd name="T50" fmla="*/ 501 w 580"/>
                    <a:gd name="T51" fmla="*/ 217 h 507"/>
                    <a:gd name="T52" fmla="*/ 524 w 580"/>
                    <a:gd name="T53" fmla="*/ 235 h 507"/>
                    <a:gd name="T54" fmla="*/ 538 w 580"/>
                    <a:gd name="T55" fmla="*/ 254 h 507"/>
                    <a:gd name="T56" fmla="*/ 569 w 580"/>
                    <a:gd name="T57" fmla="*/ 235 h 507"/>
                    <a:gd name="T58" fmla="*/ 579 w 580"/>
                    <a:gd name="T59" fmla="*/ 223 h 507"/>
                    <a:gd name="T60" fmla="*/ 574 w 580"/>
                    <a:gd name="T61" fmla="*/ 199 h 507"/>
                    <a:gd name="T62" fmla="*/ 538 w 580"/>
                    <a:gd name="T63" fmla="*/ 181 h 507"/>
                    <a:gd name="T64" fmla="*/ 530 w 580"/>
                    <a:gd name="T65" fmla="*/ 155 h 507"/>
                    <a:gd name="T66" fmla="*/ 469 w 580"/>
                    <a:gd name="T67" fmla="*/ 164 h 507"/>
                    <a:gd name="T68" fmla="*/ 428 w 580"/>
                    <a:gd name="T69" fmla="*/ 131 h 507"/>
                    <a:gd name="T70" fmla="*/ 410 w 580"/>
                    <a:gd name="T71" fmla="*/ 127 h 507"/>
                    <a:gd name="T72" fmla="*/ 410 w 580"/>
                    <a:gd name="T73" fmla="*/ 103 h 507"/>
                    <a:gd name="T74" fmla="*/ 498 w 580"/>
                    <a:gd name="T75" fmla="*/ 9 h 507"/>
                    <a:gd name="T76" fmla="*/ 465 w 580"/>
                    <a:gd name="T77" fmla="*/ 17 h 507"/>
                    <a:gd name="T78" fmla="*/ 445 w 580"/>
                    <a:gd name="T79" fmla="*/ 28 h 507"/>
                    <a:gd name="T80" fmla="*/ 437 w 580"/>
                    <a:gd name="T81" fmla="*/ 17 h 507"/>
                    <a:gd name="T82" fmla="*/ 437 w 580"/>
                    <a:gd name="T83" fmla="*/ 4 h 507"/>
                    <a:gd name="T84" fmla="*/ 423 w 580"/>
                    <a:gd name="T85" fmla="*/ 0 h 507"/>
                    <a:gd name="T86" fmla="*/ 383 w 580"/>
                    <a:gd name="T87" fmla="*/ 14 h 507"/>
                    <a:gd name="T88" fmla="*/ 282 w 580"/>
                    <a:gd name="T89" fmla="*/ 2 h 507"/>
                    <a:gd name="T90" fmla="*/ 277 w 580"/>
                    <a:gd name="T91" fmla="*/ 82 h 507"/>
                    <a:gd name="T92" fmla="*/ 230 w 580"/>
                    <a:gd name="T93" fmla="*/ 121 h 507"/>
                    <a:gd name="T94" fmla="*/ 163 w 580"/>
                    <a:gd name="T95" fmla="*/ 131 h 507"/>
                    <a:gd name="T96" fmla="*/ 72 w 580"/>
                    <a:gd name="T97" fmla="*/ 190 h 507"/>
                    <a:gd name="T98" fmla="*/ 0 w 580"/>
                    <a:gd name="T99" fmla="*/ 211 h 507"/>
                    <a:gd name="T100" fmla="*/ 0 w 580"/>
                    <a:gd name="T101" fmla="*/ 223 h 507"/>
                    <a:gd name="T102" fmla="*/ 67 w 580"/>
                    <a:gd name="T103" fmla="*/ 322 h 507"/>
                    <a:gd name="T104" fmla="*/ 67 w 580"/>
                    <a:gd name="T105" fmla="*/ 352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580" h="507">
                      <a:moveTo>
                        <a:pt x="67" y="352"/>
                      </a:moveTo>
                      <a:lnTo>
                        <a:pt x="151" y="423"/>
                      </a:lnTo>
                      <a:lnTo>
                        <a:pt x="220" y="437"/>
                      </a:lnTo>
                      <a:lnTo>
                        <a:pt x="282" y="430"/>
                      </a:lnTo>
                      <a:lnTo>
                        <a:pt x="303" y="437"/>
                      </a:lnTo>
                      <a:lnTo>
                        <a:pt x="326" y="425"/>
                      </a:lnTo>
                      <a:lnTo>
                        <a:pt x="340" y="443"/>
                      </a:lnTo>
                      <a:lnTo>
                        <a:pt x="347" y="465"/>
                      </a:lnTo>
                      <a:lnTo>
                        <a:pt x="378" y="480"/>
                      </a:lnTo>
                      <a:lnTo>
                        <a:pt x="418" y="480"/>
                      </a:lnTo>
                      <a:lnTo>
                        <a:pt x="448" y="506"/>
                      </a:lnTo>
                      <a:lnTo>
                        <a:pt x="475" y="494"/>
                      </a:lnTo>
                      <a:lnTo>
                        <a:pt x="496" y="506"/>
                      </a:lnTo>
                      <a:lnTo>
                        <a:pt x="513" y="471"/>
                      </a:lnTo>
                      <a:lnTo>
                        <a:pt x="538" y="460"/>
                      </a:lnTo>
                      <a:lnTo>
                        <a:pt x="543" y="432"/>
                      </a:lnTo>
                      <a:lnTo>
                        <a:pt x="533" y="382"/>
                      </a:lnTo>
                      <a:lnTo>
                        <a:pt x="529" y="378"/>
                      </a:lnTo>
                      <a:lnTo>
                        <a:pt x="503" y="405"/>
                      </a:lnTo>
                      <a:lnTo>
                        <a:pt x="465" y="374"/>
                      </a:lnTo>
                      <a:lnTo>
                        <a:pt x="437" y="340"/>
                      </a:lnTo>
                      <a:lnTo>
                        <a:pt x="465" y="320"/>
                      </a:lnTo>
                      <a:lnTo>
                        <a:pt x="474" y="286"/>
                      </a:lnTo>
                      <a:lnTo>
                        <a:pt x="490" y="274"/>
                      </a:lnTo>
                      <a:lnTo>
                        <a:pt x="489" y="227"/>
                      </a:lnTo>
                      <a:lnTo>
                        <a:pt x="501" y="217"/>
                      </a:lnTo>
                      <a:lnTo>
                        <a:pt x="524" y="235"/>
                      </a:lnTo>
                      <a:lnTo>
                        <a:pt x="538" y="254"/>
                      </a:lnTo>
                      <a:lnTo>
                        <a:pt x="569" y="235"/>
                      </a:lnTo>
                      <a:lnTo>
                        <a:pt x="579" y="223"/>
                      </a:lnTo>
                      <a:lnTo>
                        <a:pt x="574" y="199"/>
                      </a:lnTo>
                      <a:lnTo>
                        <a:pt x="538" y="181"/>
                      </a:lnTo>
                      <a:lnTo>
                        <a:pt x="530" y="155"/>
                      </a:lnTo>
                      <a:lnTo>
                        <a:pt x="469" y="164"/>
                      </a:lnTo>
                      <a:lnTo>
                        <a:pt x="428" y="131"/>
                      </a:lnTo>
                      <a:lnTo>
                        <a:pt x="410" y="127"/>
                      </a:lnTo>
                      <a:lnTo>
                        <a:pt x="410" y="103"/>
                      </a:lnTo>
                      <a:lnTo>
                        <a:pt x="498" y="9"/>
                      </a:lnTo>
                      <a:lnTo>
                        <a:pt x="465" y="17"/>
                      </a:lnTo>
                      <a:lnTo>
                        <a:pt x="445" y="28"/>
                      </a:lnTo>
                      <a:lnTo>
                        <a:pt x="437" y="17"/>
                      </a:lnTo>
                      <a:lnTo>
                        <a:pt x="437" y="4"/>
                      </a:lnTo>
                      <a:lnTo>
                        <a:pt x="423" y="0"/>
                      </a:lnTo>
                      <a:lnTo>
                        <a:pt x="383" y="14"/>
                      </a:lnTo>
                      <a:lnTo>
                        <a:pt x="282" y="2"/>
                      </a:lnTo>
                      <a:lnTo>
                        <a:pt x="277" y="82"/>
                      </a:lnTo>
                      <a:lnTo>
                        <a:pt x="230" y="121"/>
                      </a:lnTo>
                      <a:lnTo>
                        <a:pt x="163" y="131"/>
                      </a:lnTo>
                      <a:lnTo>
                        <a:pt x="72" y="190"/>
                      </a:lnTo>
                      <a:lnTo>
                        <a:pt x="0" y="211"/>
                      </a:lnTo>
                      <a:lnTo>
                        <a:pt x="0" y="223"/>
                      </a:lnTo>
                      <a:lnTo>
                        <a:pt x="67" y="322"/>
                      </a:lnTo>
                      <a:lnTo>
                        <a:pt x="67" y="352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7" name="Freeform 15"/>
                <p:cNvSpPr/>
                <p:nvPr/>
              </p:nvSpPr>
              <p:spPr bwMode="auto">
                <a:xfrm>
                  <a:off x="2571148" y="3594199"/>
                  <a:ext cx="1317625" cy="915987"/>
                </a:xfrm>
                <a:custGeom>
                  <a:avLst/>
                  <a:gdLst>
                    <a:gd name="T0" fmla="*/ 98 w 1202"/>
                    <a:gd name="T1" fmla="*/ 320 h 856"/>
                    <a:gd name="T2" fmla="*/ 154 w 1202"/>
                    <a:gd name="T3" fmla="*/ 281 h 856"/>
                    <a:gd name="T4" fmla="*/ 129 w 1202"/>
                    <a:gd name="T5" fmla="*/ 266 h 856"/>
                    <a:gd name="T6" fmla="*/ 166 w 1202"/>
                    <a:gd name="T7" fmla="*/ 232 h 856"/>
                    <a:gd name="T8" fmla="*/ 122 w 1202"/>
                    <a:gd name="T9" fmla="*/ 140 h 856"/>
                    <a:gd name="T10" fmla="*/ 149 w 1202"/>
                    <a:gd name="T11" fmla="*/ 56 h 856"/>
                    <a:gd name="T12" fmla="*/ 392 w 1202"/>
                    <a:gd name="T13" fmla="*/ 0 h 856"/>
                    <a:gd name="T14" fmla="*/ 539 w 1202"/>
                    <a:gd name="T15" fmla="*/ 31 h 856"/>
                    <a:gd name="T16" fmla="*/ 623 w 1202"/>
                    <a:gd name="T17" fmla="*/ 80 h 856"/>
                    <a:gd name="T18" fmla="*/ 705 w 1202"/>
                    <a:gd name="T19" fmla="*/ 49 h 856"/>
                    <a:gd name="T20" fmla="*/ 811 w 1202"/>
                    <a:gd name="T21" fmla="*/ 37 h 856"/>
                    <a:gd name="T22" fmla="*/ 944 w 1202"/>
                    <a:gd name="T23" fmla="*/ 73 h 856"/>
                    <a:gd name="T24" fmla="*/ 1028 w 1202"/>
                    <a:gd name="T25" fmla="*/ 169 h 856"/>
                    <a:gd name="T26" fmla="*/ 1103 w 1202"/>
                    <a:gd name="T27" fmla="*/ 197 h 856"/>
                    <a:gd name="T28" fmla="*/ 1175 w 1202"/>
                    <a:gd name="T29" fmla="*/ 329 h 856"/>
                    <a:gd name="T30" fmla="*/ 1193 w 1202"/>
                    <a:gd name="T31" fmla="*/ 423 h 856"/>
                    <a:gd name="T32" fmla="*/ 1154 w 1202"/>
                    <a:gd name="T33" fmla="*/ 484 h 856"/>
                    <a:gd name="T34" fmla="*/ 1108 w 1202"/>
                    <a:gd name="T35" fmla="*/ 526 h 856"/>
                    <a:gd name="T36" fmla="*/ 1088 w 1202"/>
                    <a:gd name="T37" fmla="*/ 587 h 856"/>
                    <a:gd name="T38" fmla="*/ 1037 w 1202"/>
                    <a:gd name="T39" fmla="*/ 557 h 856"/>
                    <a:gd name="T40" fmla="*/ 1040 w 1202"/>
                    <a:gd name="T41" fmla="*/ 601 h 856"/>
                    <a:gd name="T42" fmla="*/ 1117 w 1202"/>
                    <a:gd name="T43" fmla="*/ 643 h 856"/>
                    <a:gd name="T44" fmla="*/ 1156 w 1202"/>
                    <a:gd name="T45" fmla="*/ 663 h 856"/>
                    <a:gd name="T46" fmla="*/ 1141 w 1202"/>
                    <a:gd name="T47" fmla="*/ 700 h 856"/>
                    <a:gd name="T48" fmla="*/ 1088 w 1202"/>
                    <a:gd name="T49" fmla="*/ 713 h 856"/>
                    <a:gd name="T50" fmla="*/ 1033 w 1202"/>
                    <a:gd name="T51" fmla="*/ 703 h 856"/>
                    <a:gd name="T52" fmla="*/ 1023 w 1202"/>
                    <a:gd name="T53" fmla="*/ 753 h 856"/>
                    <a:gd name="T54" fmla="*/ 934 w 1202"/>
                    <a:gd name="T55" fmla="*/ 709 h 856"/>
                    <a:gd name="T56" fmla="*/ 880 w 1202"/>
                    <a:gd name="T57" fmla="*/ 699 h 856"/>
                    <a:gd name="T58" fmla="*/ 711 w 1202"/>
                    <a:gd name="T59" fmla="*/ 694 h 856"/>
                    <a:gd name="T60" fmla="*/ 695 w 1202"/>
                    <a:gd name="T61" fmla="*/ 735 h 856"/>
                    <a:gd name="T62" fmla="*/ 677 w 1202"/>
                    <a:gd name="T63" fmla="*/ 780 h 856"/>
                    <a:gd name="T64" fmla="*/ 519 w 1202"/>
                    <a:gd name="T65" fmla="*/ 835 h 856"/>
                    <a:gd name="T66" fmla="*/ 451 w 1202"/>
                    <a:gd name="T67" fmla="*/ 749 h 856"/>
                    <a:gd name="T68" fmla="*/ 256 w 1202"/>
                    <a:gd name="T69" fmla="*/ 718 h 856"/>
                    <a:gd name="T70" fmla="*/ 182 w 1202"/>
                    <a:gd name="T71" fmla="*/ 672 h 856"/>
                    <a:gd name="T72" fmla="*/ 1 w 1202"/>
                    <a:gd name="T73" fmla="*/ 506 h 856"/>
                    <a:gd name="T74" fmla="*/ 28 w 1202"/>
                    <a:gd name="T75" fmla="*/ 454 h 856"/>
                    <a:gd name="T76" fmla="*/ 51 w 1202"/>
                    <a:gd name="T77" fmla="*/ 356 h 856"/>
                    <a:gd name="T78" fmla="*/ 58 w 1202"/>
                    <a:gd name="T79" fmla="*/ 304 h 8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202" h="856">
                      <a:moveTo>
                        <a:pt x="58" y="304"/>
                      </a:moveTo>
                      <a:lnTo>
                        <a:pt x="98" y="320"/>
                      </a:lnTo>
                      <a:lnTo>
                        <a:pt x="164" y="294"/>
                      </a:lnTo>
                      <a:lnTo>
                        <a:pt x="154" y="281"/>
                      </a:lnTo>
                      <a:lnTo>
                        <a:pt x="136" y="281"/>
                      </a:lnTo>
                      <a:lnTo>
                        <a:pt x="129" y="266"/>
                      </a:lnTo>
                      <a:lnTo>
                        <a:pt x="134" y="248"/>
                      </a:lnTo>
                      <a:lnTo>
                        <a:pt x="166" y="232"/>
                      </a:lnTo>
                      <a:lnTo>
                        <a:pt x="189" y="197"/>
                      </a:lnTo>
                      <a:lnTo>
                        <a:pt x="122" y="140"/>
                      </a:lnTo>
                      <a:lnTo>
                        <a:pt x="117" y="80"/>
                      </a:lnTo>
                      <a:lnTo>
                        <a:pt x="149" y="56"/>
                      </a:lnTo>
                      <a:lnTo>
                        <a:pt x="376" y="11"/>
                      </a:lnTo>
                      <a:lnTo>
                        <a:pt x="392" y="0"/>
                      </a:lnTo>
                      <a:lnTo>
                        <a:pt x="425" y="4"/>
                      </a:lnTo>
                      <a:lnTo>
                        <a:pt x="539" y="31"/>
                      </a:lnTo>
                      <a:lnTo>
                        <a:pt x="573" y="51"/>
                      </a:lnTo>
                      <a:lnTo>
                        <a:pt x="623" y="80"/>
                      </a:lnTo>
                      <a:lnTo>
                        <a:pt x="656" y="77"/>
                      </a:lnTo>
                      <a:lnTo>
                        <a:pt x="705" y="49"/>
                      </a:lnTo>
                      <a:lnTo>
                        <a:pt x="769" y="58"/>
                      </a:lnTo>
                      <a:lnTo>
                        <a:pt x="811" y="37"/>
                      </a:lnTo>
                      <a:lnTo>
                        <a:pt x="897" y="89"/>
                      </a:lnTo>
                      <a:lnTo>
                        <a:pt x="944" y="73"/>
                      </a:lnTo>
                      <a:lnTo>
                        <a:pt x="968" y="131"/>
                      </a:lnTo>
                      <a:lnTo>
                        <a:pt x="1028" y="169"/>
                      </a:lnTo>
                      <a:lnTo>
                        <a:pt x="1072" y="208"/>
                      </a:lnTo>
                      <a:lnTo>
                        <a:pt x="1103" y="197"/>
                      </a:lnTo>
                      <a:lnTo>
                        <a:pt x="1163" y="277"/>
                      </a:lnTo>
                      <a:lnTo>
                        <a:pt x="1175" y="329"/>
                      </a:lnTo>
                      <a:lnTo>
                        <a:pt x="1201" y="360"/>
                      </a:lnTo>
                      <a:lnTo>
                        <a:pt x="1193" y="423"/>
                      </a:lnTo>
                      <a:lnTo>
                        <a:pt x="1144" y="459"/>
                      </a:lnTo>
                      <a:lnTo>
                        <a:pt x="1154" y="484"/>
                      </a:lnTo>
                      <a:lnTo>
                        <a:pt x="1135" y="503"/>
                      </a:lnTo>
                      <a:lnTo>
                        <a:pt x="1108" y="526"/>
                      </a:lnTo>
                      <a:lnTo>
                        <a:pt x="1108" y="568"/>
                      </a:lnTo>
                      <a:lnTo>
                        <a:pt x="1088" y="587"/>
                      </a:lnTo>
                      <a:lnTo>
                        <a:pt x="1060" y="577"/>
                      </a:lnTo>
                      <a:lnTo>
                        <a:pt x="1037" y="557"/>
                      </a:lnTo>
                      <a:lnTo>
                        <a:pt x="1025" y="580"/>
                      </a:lnTo>
                      <a:lnTo>
                        <a:pt x="1040" y="601"/>
                      </a:lnTo>
                      <a:lnTo>
                        <a:pt x="1081" y="606"/>
                      </a:lnTo>
                      <a:lnTo>
                        <a:pt x="1117" y="643"/>
                      </a:lnTo>
                      <a:lnTo>
                        <a:pt x="1139" y="643"/>
                      </a:lnTo>
                      <a:lnTo>
                        <a:pt x="1156" y="663"/>
                      </a:lnTo>
                      <a:lnTo>
                        <a:pt x="1141" y="699"/>
                      </a:lnTo>
                      <a:lnTo>
                        <a:pt x="1141" y="700"/>
                      </a:lnTo>
                      <a:lnTo>
                        <a:pt x="1108" y="699"/>
                      </a:lnTo>
                      <a:lnTo>
                        <a:pt x="1088" y="713"/>
                      </a:lnTo>
                      <a:lnTo>
                        <a:pt x="1072" y="687"/>
                      </a:lnTo>
                      <a:lnTo>
                        <a:pt x="1033" y="703"/>
                      </a:lnTo>
                      <a:lnTo>
                        <a:pt x="1023" y="723"/>
                      </a:lnTo>
                      <a:lnTo>
                        <a:pt x="1023" y="753"/>
                      </a:lnTo>
                      <a:lnTo>
                        <a:pt x="985" y="759"/>
                      </a:lnTo>
                      <a:lnTo>
                        <a:pt x="934" y="709"/>
                      </a:lnTo>
                      <a:lnTo>
                        <a:pt x="919" y="685"/>
                      </a:lnTo>
                      <a:lnTo>
                        <a:pt x="880" y="699"/>
                      </a:lnTo>
                      <a:lnTo>
                        <a:pt x="813" y="677"/>
                      </a:lnTo>
                      <a:lnTo>
                        <a:pt x="711" y="694"/>
                      </a:lnTo>
                      <a:lnTo>
                        <a:pt x="705" y="703"/>
                      </a:lnTo>
                      <a:lnTo>
                        <a:pt x="695" y="735"/>
                      </a:lnTo>
                      <a:lnTo>
                        <a:pt x="675" y="748"/>
                      </a:lnTo>
                      <a:lnTo>
                        <a:pt x="677" y="780"/>
                      </a:lnTo>
                      <a:lnTo>
                        <a:pt x="619" y="855"/>
                      </a:lnTo>
                      <a:lnTo>
                        <a:pt x="519" y="835"/>
                      </a:lnTo>
                      <a:lnTo>
                        <a:pt x="512" y="798"/>
                      </a:lnTo>
                      <a:lnTo>
                        <a:pt x="451" y="749"/>
                      </a:lnTo>
                      <a:lnTo>
                        <a:pt x="314" y="727"/>
                      </a:lnTo>
                      <a:lnTo>
                        <a:pt x="256" y="718"/>
                      </a:lnTo>
                      <a:lnTo>
                        <a:pt x="233" y="715"/>
                      </a:lnTo>
                      <a:lnTo>
                        <a:pt x="182" y="672"/>
                      </a:lnTo>
                      <a:lnTo>
                        <a:pt x="76" y="648"/>
                      </a:lnTo>
                      <a:lnTo>
                        <a:pt x="1" y="506"/>
                      </a:lnTo>
                      <a:lnTo>
                        <a:pt x="0" y="467"/>
                      </a:lnTo>
                      <a:lnTo>
                        <a:pt x="28" y="454"/>
                      </a:lnTo>
                      <a:lnTo>
                        <a:pt x="28" y="410"/>
                      </a:lnTo>
                      <a:lnTo>
                        <a:pt x="51" y="356"/>
                      </a:lnTo>
                      <a:lnTo>
                        <a:pt x="27" y="330"/>
                      </a:lnTo>
                      <a:lnTo>
                        <a:pt x="58" y="304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8" name="Freeform 16"/>
                <p:cNvSpPr/>
                <p:nvPr/>
              </p:nvSpPr>
              <p:spPr bwMode="auto">
                <a:xfrm>
                  <a:off x="4036410" y="3618011"/>
                  <a:ext cx="271463" cy="474663"/>
                </a:xfrm>
                <a:custGeom>
                  <a:avLst/>
                  <a:gdLst>
                    <a:gd name="T0" fmla="*/ 232 w 252"/>
                    <a:gd name="T1" fmla="*/ 247 h 443"/>
                    <a:gd name="T2" fmla="*/ 236 w 252"/>
                    <a:gd name="T3" fmla="*/ 200 h 443"/>
                    <a:gd name="T4" fmla="*/ 251 w 252"/>
                    <a:gd name="T5" fmla="*/ 178 h 443"/>
                    <a:gd name="T6" fmla="*/ 246 w 252"/>
                    <a:gd name="T7" fmla="*/ 156 h 443"/>
                    <a:gd name="T8" fmla="*/ 165 w 252"/>
                    <a:gd name="T9" fmla="*/ 127 h 443"/>
                    <a:gd name="T10" fmla="*/ 174 w 252"/>
                    <a:gd name="T11" fmla="*/ 96 h 443"/>
                    <a:gd name="T12" fmla="*/ 196 w 252"/>
                    <a:gd name="T13" fmla="*/ 61 h 443"/>
                    <a:gd name="T14" fmla="*/ 181 w 252"/>
                    <a:gd name="T15" fmla="*/ 7 h 443"/>
                    <a:gd name="T16" fmla="*/ 174 w 252"/>
                    <a:gd name="T17" fmla="*/ 0 h 443"/>
                    <a:gd name="T18" fmla="*/ 124 w 252"/>
                    <a:gd name="T19" fmla="*/ 34 h 443"/>
                    <a:gd name="T20" fmla="*/ 102 w 252"/>
                    <a:gd name="T21" fmla="*/ 111 h 443"/>
                    <a:gd name="T22" fmla="*/ 91 w 252"/>
                    <a:gd name="T23" fmla="*/ 165 h 443"/>
                    <a:gd name="T24" fmla="*/ 52 w 252"/>
                    <a:gd name="T25" fmla="*/ 200 h 443"/>
                    <a:gd name="T26" fmla="*/ 28 w 252"/>
                    <a:gd name="T27" fmla="*/ 210 h 443"/>
                    <a:gd name="T28" fmla="*/ 0 w 252"/>
                    <a:gd name="T29" fmla="*/ 214 h 443"/>
                    <a:gd name="T30" fmla="*/ 63 w 252"/>
                    <a:gd name="T31" fmla="*/ 299 h 443"/>
                    <a:gd name="T32" fmla="*/ 80 w 252"/>
                    <a:gd name="T33" fmla="*/ 356 h 443"/>
                    <a:gd name="T34" fmla="*/ 72 w 252"/>
                    <a:gd name="T35" fmla="*/ 389 h 443"/>
                    <a:gd name="T36" fmla="*/ 115 w 252"/>
                    <a:gd name="T37" fmla="*/ 413 h 443"/>
                    <a:gd name="T38" fmla="*/ 115 w 252"/>
                    <a:gd name="T39" fmla="*/ 429 h 443"/>
                    <a:gd name="T40" fmla="*/ 156 w 252"/>
                    <a:gd name="T41" fmla="*/ 442 h 443"/>
                    <a:gd name="T42" fmla="*/ 169 w 252"/>
                    <a:gd name="T43" fmla="*/ 442 h 443"/>
                    <a:gd name="T44" fmla="*/ 169 w 252"/>
                    <a:gd name="T45" fmla="*/ 408 h 443"/>
                    <a:gd name="T46" fmla="*/ 200 w 252"/>
                    <a:gd name="T47" fmla="*/ 402 h 443"/>
                    <a:gd name="T48" fmla="*/ 210 w 252"/>
                    <a:gd name="T49" fmla="*/ 361 h 443"/>
                    <a:gd name="T50" fmla="*/ 186 w 252"/>
                    <a:gd name="T51" fmla="*/ 344 h 443"/>
                    <a:gd name="T52" fmla="*/ 169 w 252"/>
                    <a:gd name="T53" fmla="*/ 327 h 443"/>
                    <a:gd name="T54" fmla="*/ 176 w 252"/>
                    <a:gd name="T55" fmla="*/ 251 h 443"/>
                    <a:gd name="T56" fmla="*/ 192 w 252"/>
                    <a:gd name="T57" fmla="*/ 239 h 443"/>
                    <a:gd name="T58" fmla="*/ 223 w 252"/>
                    <a:gd name="T59" fmla="*/ 252 h 443"/>
                    <a:gd name="T60" fmla="*/ 232 w 252"/>
                    <a:gd name="T61" fmla="*/ 247 h 4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252" h="443">
                      <a:moveTo>
                        <a:pt x="232" y="247"/>
                      </a:moveTo>
                      <a:lnTo>
                        <a:pt x="236" y="200"/>
                      </a:lnTo>
                      <a:lnTo>
                        <a:pt x="251" y="178"/>
                      </a:lnTo>
                      <a:lnTo>
                        <a:pt x="246" y="156"/>
                      </a:lnTo>
                      <a:lnTo>
                        <a:pt x="165" y="127"/>
                      </a:lnTo>
                      <a:lnTo>
                        <a:pt x="174" y="96"/>
                      </a:lnTo>
                      <a:lnTo>
                        <a:pt x="196" y="61"/>
                      </a:lnTo>
                      <a:lnTo>
                        <a:pt x="181" y="7"/>
                      </a:lnTo>
                      <a:lnTo>
                        <a:pt x="174" y="0"/>
                      </a:lnTo>
                      <a:lnTo>
                        <a:pt x="124" y="34"/>
                      </a:lnTo>
                      <a:lnTo>
                        <a:pt x="102" y="111"/>
                      </a:lnTo>
                      <a:lnTo>
                        <a:pt x="91" y="165"/>
                      </a:lnTo>
                      <a:lnTo>
                        <a:pt x="52" y="200"/>
                      </a:lnTo>
                      <a:lnTo>
                        <a:pt x="28" y="210"/>
                      </a:lnTo>
                      <a:lnTo>
                        <a:pt x="0" y="214"/>
                      </a:lnTo>
                      <a:lnTo>
                        <a:pt x="63" y="299"/>
                      </a:lnTo>
                      <a:lnTo>
                        <a:pt x="80" y="356"/>
                      </a:lnTo>
                      <a:lnTo>
                        <a:pt x="72" y="389"/>
                      </a:lnTo>
                      <a:lnTo>
                        <a:pt x="115" y="413"/>
                      </a:lnTo>
                      <a:lnTo>
                        <a:pt x="115" y="429"/>
                      </a:lnTo>
                      <a:lnTo>
                        <a:pt x="156" y="442"/>
                      </a:lnTo>
                      <a:lnTo>
                        <a:pt x="169" y="442"/>
                      </a:lnTo>
                      <a:lnTo>
                        <a:pt x="169" y="408"/>
                      </a:lnTo>
                      <a:lnTo>
                        <a:pt x="200" y="402"/>
                      </a:lnTo>
                      <a:lnTo>
                        <a:pt x="210" y="361"/>
                      </a:lnTo>
                      <a:lnTo>
                        <a:pt x="186" y="344"/>
                      </a:lnTo>
                      <a:lnTo>
                        <a:pt x="169" y="327"/>
                      </a:lnTo>
                      <a:lnTo>
                        <a:pt x="176" y="251"/>
                      </a:lnTo>
                      <a:lnTo>
                        <a:pt x="192" y="239"/>
                      </a:lnTo>
                      <a:lnTo>
                        <a:pt x="223" y="252"/>
                      </a:lnTo>
                      <a:lnTo>
                        <a:pt x="232" y="247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9" name="Freeform 17"/>
                <p:cNvSpPr/>
                <p:nvPr/>
              </p:nvSpPr>
              <p:spPr bwMode="auto">
                <a:xfrm>
                  <a:off x="4861910" y="3148111"/>
                  <a:ext cx="557213" cy="785813"/>
                </a:xfrm>
                <a:custGeom>
                  <a:avLst/>
                  <a:gdLst>
                    <a:gd name="T0" fmla="*/ 201 w 507"/>
                    <a:gd name="T1" fmla="*/ 710 h 733"/>
                    <a:gd name="T2" fmla="*/ 243 w 507"/>
                    <a:gd name="T3" fmla="*/ 572 h 733"/>
                    <a:gd name="T4" fmla="*/ 336 w 507"/>
                    <a:gd name="T5" fmla="*/ 514 h 733"/>
                    <a:gd name="T6" fmla="*/ 359 w 507"/>
                    <a:gd name="T7" fmla="*/ 457 h 733"/>
                    <a:gd name="T8" fmla="*/ 317 w 507"/>
                    <a:gd name="T9" fmla="*/ 434 h 733"/>
                    <a:gd name="T10" fmla="*/ 268 w 507"/>
                    <a:gd name="T11" fmla="*/ 411 h 733"/>
                    <a:gd name="T12" fmla="*/ 242 w 507"/>
                    <a:gd name="T13" fmla="*/ 340 h 733"/>
                    <a:gd name="T14" fmla="*/ 195 w 507"/>
                    <a:gd name="T15" fmla="*/ 346 h 733"/>
                    <a:gd name="T16" fmla="*/ 146 w 507"/>
                    <a:gd name="T17" fmla="*/ 334 h 733"/>
                    <a:gd name="T18" fmla="*/ 183 w 507"/>
                    <a:gd name="T19" fmla="*/ 261 h 733"/>
                    <a:gd name="T20" fmla="*/ 221 w 507"/>
                    <a:gd name="T21" fmla="*/ 186 h 733"/>
                    <a:gd name="T22" fmla="*/ 293 w 507"/>
                    <a:gd name="T23" fmla="*/ 216 h 733"/>
                    <a:gd name="T24" fmla="*/ 318 w 507"/>
                    <a:gd name="T25" fmla="*/ 266 h 733"/>
                    <a:gd name="T26" fmla="*/ 324 w 507"/>
                    <a:gd name="T27" fmla="*/ 309 h 733"/>
                    <a:gd name="T28" fmla="*/ 364 w 507"/>
                    <a:gd name="T29" fmla="*/ 354 h 733"/>
                    <a:gd name="T30" fmla="*/ 464 w 507"/>
                    <a:gd name="T31" fmla="*/ 326 h 733"/>
                    <a:gd name="T32" fmla="*/ 506 w 507"/>
                    <a:gd name="T33" fmla="*/ 243 h 733"/>
                    <a:gd name="T34" fmla="*/ 455 w 507"/>
                    <a:gd name="T35" fmla="*/ 199 h 733"/>
                    <a:gd name="T36" fmla="*/ 428 w 507"/>
                    <a:gd name="T37" fmla="*/ 128 h 733"/>
                    <a:gd name="T38" fmla="*/ 336 w 507"/>
                    <a:gd name="T39" fmla="*/ 80 h 733"/>
                    <a:gd name="T40" fmla="*/ 286 w 507"/>
                    <a:gd name="T41" fmla="*/ 0 h 733"/>
                    <a:gd name="T42" fmla="*/ 221 w 507"/>
                    <a:gd name="T43" fmla="*/ 46 h 733"/>
                    <a:gd name="T44" fmla="*/ 224 w 507"/>
                    <a:gd name="T45" fmla="*/ 82 h 733"/>
                    <a:gd name="T46" fmla="*/ 163 w 507"/>
                    <a:gd name="T47" fmla="*/ 103 h 733"/>
                    <a:gd name="T48" fmla="*/ 129 w 507"/>
                    <a:gd name="T49" fmla="*/ 112 h 733"/>
                    <a:gd name="T50" fmla="*/ 73 w 507"/>
                    <a:gd name="T51" fmla="*/ 130 h 733"/>
                    <a:gd name="T52" fmla="*/ 58 w 507"/>
                    <a:gd name="T53" fmla="*/ 82 h 733"/>
                    <a:gd name="T54" fmla="*/ 9 w 507"/>
                    <a:gd name="T55" fmla="*/ 150 h 733"/>
                    <a:gd name="T56" fmla="*/ 32 w 507"/>
                    <a:gd name="T57" fmla="*/ 258 h 733"/>
                    <a:gd name="T58" fmla="*/ 58 w 507"/>
                    <a:gd name="T59" fmla="*/ 326 h 733"/>
                    <a:gd name="T60" fmla="*/ 68 w 507"/>
                    <a:gd name="T61" fmla="*/ 406 h 733"/>
                    <a:gd name="T62" fmla="*/ 7 w 507"/>
                    <a:gd name="T63" fmla="*/ 496 h 733"/>
                    <a:gd name="T64" fmla="*/ 65 w 507"/>
                    <a:gd name="T65" fmla="*/ 584 h 733"/>
                    <a:gd name="T66" fmla="*/ 45 w 507"/>
                    <a:gd name="T67" fmla="*/ 644 h 733"/>
                    <a:gd name="T68" fmla="*/ 23 w 507"/>
                    <a:gd name="T69" fmla="*/ 691 h 733"/>
                    <a:gd name="T70" fmla="*/ 143 w 507"/>
                    <a:gd name="T71" fmla="*/ 732 h 733"/>
                    <a:gd name="T72" fmla="*/ 197 w 507"/>
                    <a:gd name="T73" fmla="*/ 722 h 7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507" h="733">
                      <a:moveTo>
                        <a:pt x="197" y="722"/>
                      </a:moveTo>
                      <a:lnTo>
                        <a:pt x="201" y="710"/>
                      </a:lnTo>
                      <a:lnTo>
                        <a:pt x="185" y="681"/>
                      </a:lnTo>
                      <a:lnTo>
                        <a:pt x="243" y="572"/>
                      </a:lnTo>
                      <a:lnTo>
                        <a:pt x="297" y="524"/>
                      </a:lnTo>
                      <a:lnTo>
                        <a:pt x="336" y="514"/>
                      </a:lnTo>
                      <a:lnTo>
                        <a:pt x="374" y="466"/>
                      </a:lnTo>
                      <a:lnTo>
                        <a:pt x="359" y="457"/>
                      </a:lnTo>
                      <a:lnTo>
                        <a:pt x="345" y="423"/>
                      </a:lnTo>
                      <a:lnTo>
                        <a:pt x="317" y="434"/>
                      </a:lnTo>
                      <a:lnTo>
                        <a:pt x="270" y="423"/>
                      </a:lnTo>
                      <a:lnTo>
                        <a:pt x="268" y="411"/>
                      </a:lnTo>
                      <a:lnTo>
                        <a:pt x="266" y="331"/>
                      </a:lnTo>
                      <a:lnTo>
                        <a:pt x="242" y="340"/>
                      </a:lnTo>
                      <a:lnTo>
                        <a:pt x="227" y="356"/>
                      </a:lnTo>
                      <a:lnTo>
                        <a:pt x="195" y="346"/>
                      </a:lnTo>
                      <a:lnTo>
                        <a:pt x="153" y="354"/>
                      </a:lnTo>
                      <a:lnTo>
                        <a:pt x="146" y="334"/>
                      </a:lnTo>
                      <a:lnTo>
                        <a:pt x="151" y="297"/>
                      </a:lnTo>
                      <a:lnTo>
                        <a:pt x="183" y="261"/>
                      </a:lnTo>
                      <a:lnTo>
                        <a:pt x="190" y="218"/>
                      </a:lnTo>
                      <a:lnTo>
                        <a:pt x="221" y="186"/>
                      </a:lnTo>
                      <a:lnTo>
                        <a:pt x="279" y="216"/>
                      </a:lnTo>
                      <a:lnTo>
                        <a:pt x="293" y="216"/>
                      </a:lnTo>
                      <a:lnTo>
                        <a:pt x="303" y="258"/>
                      </a:lnTo>
                      <a:lnTo>
                        <a:pt x="318" y="266"/>
                      </a:lnTo>
                      <a:lnTo>
                        <a:pt x="327" y="292"/>
                      </a:lnTo>
                      <a:lnTo>
                        <a:pt x="324" y="309"/>
                      </a:lnTo>
                      <a:lnTo>
                        <a:pt x="359" y="334"/>
                      </a:lnTo>
                      <a:lnTo>
                        <a:pt x="364" y="354"/>
                      </a:lnTo>
                      <a:lnTo>
                        <a:pt x="393" y="366"/>
                      </a:lnTo>
                      <a:lnTo>
                        <a:pt x="464" y="326"/>
                      </a:lnTo>
                      <a:lnTo>
                        <a:pt x="464" y="304"/>
                      </a:lnTo>
                      <a:lnTo>
                        <a:pt x="506" y="243"/>
                      </a:lnTo>
                      <a:lnTo>
                        <a:pt x="476" y="201"/>
                      </a:lnTo>
                      <a:lnTo>
                        <a:pt x="455" y="199"/>
                      </a:lnTo>
                      <a:lnTo>
                        <a:pt x="413" y="172"/>
                      </a:lnTo>
                      <a:lnTo>
                        <a:pt x="428" y="128"/>
                      </a:lnTo>
                      <a:lnTo>
                        <a:pt x="364" y="123"/>
                      </a:lnTo>
                      <a:lnTo>
                        <a:pt x="336" y="80"/>
                      </a:lnTo>
                      <a:lnTo>
                        <a:pt x="340" y="60"/>
                      </a:lnTo>
                      <a:lnTo>
                        <a:pt x="286" y="0"/>
                      </a:lnTo>
                      <a:lnTo>
                        <a:pt x="251" y="18"/>
                      </a:lnTo>
                      <a:lnTo>
                        <a:pt x="221" y="46"/>
                      </a:lnTo>
                      <a:lnTo>
                        <a:pt x="232" y="68"/>
                      </a:lnTo>
                      <a:lnTo>
                        <a:pt x="224" y="82"/>
                      </a:lnTo>
                      <a:lnTo>
                        <a:pt x="183" y="85"/>
                      </a:lnTo>
                      <a:lnTo>
                        <a:pt x="163" y="103"/>
                      </a:lnTo>
                      <a:lnTo>
                        <a:pt x="146" y="94"/>
                      </a:lnTo>
                      <a:lnTo>
                        <a:pt x="129" y="112"/>
                      </a:lnTo>
                      <a:lnTo>
                        <a:pt x="89" y="142"/>
                      </a:lnTo>
                      <a:lnTo>
                        <a:pt x="73" y="130"/>
                      </a:lnTo>
                      <a:lnTo>
                        <a:pt x="73" y="90"/>
                      </a:lnTo>
                      <a:lnTo>
                        <a:pt x="58" y="82"/>
                      </a:lnTo>
                      <a:lnTo>
                        <a:pt x="37" y="92"/>
                      </a:lnTo>
                      <a:lnTo>
                        <a:pt x="9" y="150"/>
                      </a:lnTo>
                      <a:lnTo>
                        <a:pt x="0" y="204"/>
                      </a:lnTo>
                      <a:lnTo>
                        <a:pt x="32" y="258"/>
                      </a:lnTo>
                      <a:lnTo>
                        <a:pt x="58" y="283"/>
                      </a:lnTo>
                      <a:lnTo>
                        <a:pt x="58" y="326"/>
                      </a:lnTo>
                      <a:lnTo>
                        <a:pt x="75" y="363"/>
                      </a:lnTo>
                      <a:lnTo>
                        <a:pt x="68" y="406"/>
                      </a:lnTo>
                      <a:lnTo>
                        <a:pt x="27" y="432"/>
                      </a:lnTo>
                      <a:lnTo>
                        <a:pt x="7" y="496"/>
                      </a:lnTo>
                      <a:lnTo>
                        <a:pt x="41" y="536"/>
                      </a:lnTo>
                      <a:lnTo>
                        <a:pt x="65" y="584"/>
                      </a:lnTo>
                      <a:lnTo>
                        <a:pt x="50" y="609"/>
                      </a:lnTo>
                      <a:lnTo>
                        <a:pt x="45" y="644"/>
                      </a:lnTo>
                      <a:lnTo>
                        <a:pt x="32" y="666"/>
                      </a:lnTo>
                      <a:lnTo>
                        <a:pt x="23" y="691"/>
                      </a:lnTo>
                      <a:lnTo>
                        <a:pt x="45" y="720"/>
                      </a:lnTo>
                      <a:lnTo>
                        <a:pt x="143" y="732"/>
                      </a:lnTo>
                      <a:lnTo>
                        <a:pt x="183" y="717"/>
                      </a:lnTo>
                      <a:lnTo>
                        <a:pt x="197" y="722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0" name="Freeform 18"/>
                <p:cNvSpPr/>
                <p:nvPr/>
              </p:nvSpPr>
              <p:spPr bwMode="auto">
                <a:xfrm>
                  <a:off x="5154010" y="3424336"/>
                  <a:ext cx="114300" cy="184150"/>
                </a:xfrm>
                <a:custGeom>
                  <a:avLst/>
                  <a:gdLst>
                    <a:gd name="T0" fmla="*/ 86 w 105"/>
                    <a:gd name="T1" fmla="*/ 159 h 173"/>
                    <a:gd name="T2" fmla="*/ 60 w 105"/>
                    <a:gd name="T3" fmla="*/ 172 h 173"/>
                    <a:gd name="T4" fmla="*/ 14 w 105"/>
                    <a:gd name="T5" fmla="*/ 162 h 173"/>
                    <a:gd name="T6" fmla="*/ 3 w 105"/>
                    <a:gd name="T7" fmla="*/ 150 h 173"/>
                    <a:gd name="T8" fmla="*/ 0 w 105"/>
                    <a:gd name="T9" fmla="*/ 74 h 173"/>
                    <a:gd name="T10" fmla="*/ 41 w 105"/>
                    <a:gd name="T11" fmla="*/ 57 h 173"/>
                    <a:gd name="T12" fmla="*/ 37 w 105"/>
                    <a:gd name="T13" fmla="*/ 43 h 173"/>
                    <a:gd name="T14" fmla="*/ 44 w 105"/>
                    <a:gd name="T15" fmla="*/ 14 h 173"/>
                    <a:gd name="T16" fmla="*/ 47 w 105"/>
                    <a:gd name="T17" fmla="*/ 0 h 173"/>
                    <a:gd name="T18" fmla="*/ 62 w 105"/>
                    <a:gd name="T19" fmla="*/ 8 h 173"/>
                    <a:gd name="T20" fmla="*/ 69 w 105"/>
                    <a:gd name="T21" fmla="*/ 33 h 173"/>
                    <a:gd name="T22" fmla="*/ 66 w 105"/>
                    <a:gd name="T23" fmla="*/ 50 h 173"/>
                    <a:gd name="T24" fmla="*/ 99 w 105"/>
                    <a:gd name="T25" fmla="*/ 74 h 173"/>
                    <a:gd name="T26" fmla="*/ 104 w 105"/>
                    <a:gd name="T27" fmla="*/ 93 h 173"/>
                    <a:gd name="T28" fmla="*/ 86 w 105"/>
                    <a:gd name="T29" fmla="*/ 107 h 173"/>
                    <a:gd name="T30" fmla="*/ 78 w 105"/>
                    <a:gd name="T31" fmla="*/ 139 h 173"/>
                    <a:gd name="T32" fmla="*/ 86 w 105"/>
                    <a:gd name="T33" fmla="*/ 159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5" h="173">
                      <a:moveTo>
                        <a:pt x="86" y="159"/>
                      </a:moveTo>
                      <a:lnTo>
                        <a:pt x="60" y="172"/>
                      </a:lnTo>
                      <a:lnTo>
                        <a:pt x="14" y="162"/>
                      </a:lnTo>
                      <a:lnTo>
                        <a:pt x="3" y="150"/>
                      </a:lnTo>
                      <a:lnTo>
                        <a:pt x="0" y="74"/>
                      </a:lnTo>
                      <a:lnTo>
                        <a:pt x="41" y="57"/>
                      </a:lnTo>
                      <a:lnTo>
                        <a:pt x="37" y="43"/>
                      </a:lnTo>
                      <a:lnTo>
                        <a:pt x="44" y="14"/>
                      </a:lnTo>
                      <a:lnTo>
                        <a:pt x="47" y="0"/>
                      </a:lnTo>
                      <a:lnTo>
                        <a:pt x="62" y="8"/>
                      </a:lnTo>
                      <a:lnTo>
                        <a:pt x="69" y="33"/>
                      </a:lnTo>
                      <a:lnTo>
                        <a:pt x="66" y="50"/>
                      </a:lnTo>
                      <a:lnTo>
                        <a:pt x="99" y="74"/>
                      </a:lnTo>
                      <a:lnTo>
                        <a:pt x="104" y="93"/>
                      </a:lnTo>
                      <a:lnTo>
                        <a:pt x="86" y="107"/>
                      </a:lnTo>
                      <a:lnTo>
                        <a:pt x="78" y="139"/>
                      </a:lnTo>
                      <a:lnTo>
                        <a:pt x="86" y="159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1" name="Freeform 19"/>
                <p:cNvSpPr/>
                <p:nvPr/>
              </p:nvSpPr>
              <p:spPr bwMode="auto">
                <a:xfrm>
                  <a:off x="5019073" y="3344961"/>
                  <a:ext cx="180975" cy="182563"/>
                </a:xfrm>
                <a:custGeom>
                  <a:avLst/>
                  <a:gdLst>
                    <a:gd name="T0" fmla="*/ 125 w 164"/>
                    <a:gd name="T1" fmla="*/ 141 h 169"/>
                    <a:gd name="T2" fmla="*/ 124 w 164"/>
                    <a:gd name="T3" fmla="*/ 118 h 169"/>
                    <a:gd name="T4" fmla="*/ 117 w 164"/>
                    <a:gd name="T5" fmla="*/ 100 h 169"/>
                    <a:gd name="T6" fmla="*/ 159 w 164"/>
                    <a:gd name="T7" fmla="*/ 84 h 169"/>
                    <a:gd name="T8" fmla="*/ 163 w 164"/>
                    <a:gd name="T9" fmla="*/ 69 h 169"/>
                    <a:gd name="T10" fmla="*/ 152 w 164"/>
                    <a:gd name="T11" fmla="*/ 30 h 169"/>
                    <a:gd name="T12" fmla="*/ 139 w 164"/>
                    <a:gd name="T13" fmla="*/ 30 h 169"/>
                    <a:gd name="T14" fmla="*/ 74 w 164"/>
                    <a:gd name="T15" fmla="*/ 0 h 169"/>
                    <a:gd name="T16" fmla="*/ 47 w 164"/>
                    <a:gd name="T17" fmla="*/ 30 h 169"/>
                    <a:gd name="T18" fmla="*/ 35 w 164"/>
                    <a:gd name="T19" fmla="*/ 66 h 169"/>
                    <a:gd name="T20" fmla="*/ 5 w 164"/>
                    <a:gd name="T21" fmla="*/ 109 h 169"/>
                    <a:gd name="T22" fmla="*/ 0 w 164"/>
                    <a:gd name="T23" fmla="*/ 139 h 169"/>
                    <a:gd name="T24" fmla="*/ 11 w 164"/>
                    <a:gd name="T25" fmla="*/ 159 h 169"/>
                    <a:gd name="T26" fmla="*/ 57 w 164"/>
                    <a:gd name="T27" fmla="*/ 156 h 169"/>
                    <a:gd name="T28" fmla="*/ 81 w 164"/>
                    <a:gd name="T29" fmla="*/ 168 h 169"/>
                    <a:gd name="T30" fmla="*/ 103 w 164"/>
                    <a:gd name="T31" fmla="*/ 151 h 169"/>
                    <a:gd name="T32" fmla="*/ 125 w 164"/>
                    <a:gd name="T33" fmla="*/ 141 h 1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169">
                      <a:moveTo>
                        <a:pt x="125" y="141"/>
                      </a:moveTo>
                      <a:lnTo>
                        <a:pt x="124" y="118"/>
                      </a:lnTo>
                      <a:lnTo>
                        <a:pt x="117" y="100"/>
                      </a:lnTo>
                      <a:lnTo>
                        <a:pt x="159" y="84"/>
                      </a:lnTo>
                      <a:lnTo>
                        <a:pt x="163" y="69"/>
                      </a:lnTo>
                      <a:lnTo>
                        <a:pt x="152" y="30"/>
                      </a:lnTo>
                      <a:lnTo>
                        <a:pt x="139" y="30"/>
                      </a:lnTo>
                      <a:lnTo>
                        <a:pt x="74" y="0"/>
                      </a:lnTo>
                      <a:lnTo>
                        <a:pt x="47" y="30"/>
                      </a:lnTo>
                      <a:lnTo>
                        <a:pt x="35" y="66"/>
                      </a:lnTo>
                      <a:lnTo>
                        <a:pt x="5" y="109"/>
                      </a:lnTo>
                      <a:lnTo>
                        <a:pt x="0" y="139"/>
                      </a:lnTo>
                      <a:lnTo>
                        <a:pt x="11" y="159"/>
                      </a:lnTo>
                      <a:lnTo>
                        <a:pt x="57" y="156"/>
                      </a:lnTo>
                      <a:lnTo>
                        <a:pt x="81" y="168"/>
                      </a:lnTo>
                      <a:lnTo>
                        <a:pt x="103" y="151"/>
                      </a:lnTo>
                      <a:lnTo>
                        <a:pt x="125" y="141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2" name="Freeform 20"/>
                <p:cNvSpPr/>
                <p:nvPr/>
              </p:nvSpPr>
              <p:spPr bwMode="auto">
                <a:xfrm>
                  <a:off x="4590448" y="3419574"/>
                  <a:ext cx="352425" cy="717550"/>
                </a:xfrm>
                <a:custGeom>
                  <a:avLst/>
                  <a:gdLst>
                    <a:gd name="T0" fmla="*/ 21 w 323"/>
                    <a:gd name="T1" fmla="*/ 671 h 672"/>
                    <a:gd name="T2" fmla="*/ 90 w 323"/>
                    <a:gd name="T3" fmla="*/ 650 h 672"/>
                    <a:gd name="T4" fmla="*/ 179 w 323"/>
                    <a:gd name="T5" fmla="*/ 592 h 672"/>
                    <a:gd name="T6" fmla="*/ 241 w 323"/>
                    <a:gd name="T7" fmla="*/ 580 h 672"/>
                    <a:gd name="T8" fmla="*/ 288 w 323"/>
                    <a:gd name="T9" fmla="*/ 542 h 672"/>
                    <a:gd name="T10" fmla="*/ 293 w 323"/>
                    <a:gd name="T11" fmla="*/ 462 h 672"/>
                    <a:gd name="T12" fmla="*/ 270 w 323"/>
                    <a:gd name="T13" fmla="*/ 433 h 672"/>
                    <a:gd name="T14" fmla="*/ 278 w 323"/>
                    <a:gd name="T15" fmla="*/ 406 h 672"/>
                    <a:gd name="T16" fmla="*/ 293 w 323"/>
                    <a:gd name="T17" fmla="*/ 386 h 672"/>
                    <a:gd name="T18" fmla="*/ 296 w 323"/>
                    <a:gd name="T19" fmla="*/ 351 h 672"/>
                    <a:gd name="T20" fmla="*/ 312 w 323"/>
                    <a:gd name="T21" fmla="*/ 326 h 672"/>
                    <a:gd name="T22" fmla="*/ 288 w 323"/>
                    <a:gd name="T23" fmla="*/ 278 h 672"/>
                    <a:gd name="T24" fmla="*/ 253 w 323"/>
                    <a:gd name="T25" fmla="*/ 238 h 672"/>
                    <a:gd name="T26" fmla="*/ 274 w 323"/>
                    <a:gd name="T27" fmla="*/ 174 h 672"/>
                    <a:gd name="T28" fmla="*/ 314 w 323"/>
                    <a:gd name="T29" fmla="*/ 148 h 672"/>
                    <a:gd name="T30" fmla="*/ 322 w 323"/>
                    <a:gd name="T31" fmla="*/ 105 h 672"/>
                    <a:gd name="T32" fmla="*/ 305 w 323"/>
                    <a:gd name="T33" fmla="*/ 68 h 672"/>
                    <a:gd name="T34" fmla="*/ 305 w 323"/>
                    <a:gd name="T35" fmla="*/ 25 h 672"/>
                    <a:gd name="T36" fmla="*/ 278 w 323"/>
                    <a:gd name="T37" fmla="*/ 0 h 672"/>
                    <a:gd name="T38" fmla="*/ 215 w 323"/>
                    <a:gd name="T39" fmla="*/ 32 h 672"/>
                    <a:gd name="T40" fmla="*/ 205 w 323"/>
                    <a:gd name="T41" fmla="*/ 22 h 672"/>
                    <a:gd name="T42" fmla="*/ 172 w 323"/>
                    <a:gd name="T43" fmla="*/ 48 h 672"/>
                    <a:gd name="T44" fmla="*/ 144 w 323"/>
                    <a:gd name="T45" fmla="*/ 45 h 672"/>
                    <a:gd name="T46" fmla="*/ 90 w 323"/>
                    <a:gd name="T47" fmla="*/ 123 h 672"/>
                    <a:gd name="T48" fmla="*/ 75 w 323"/>
                    <a:gd name="T49" fmla="*/ 123 h 672"/>
                    <a:gd name="T50" fmla="*/ 45 w 323"/>
                    <a:gd name="T51" fmla="*/ 148 h 672"/>
                    <a:gd name="T52" fmla="*/ 47 w 323"/>
                    <a:gd name="T53" fmla="*/ 181 h 672"/>
                    <a:gd name="T54" fmla="*/ 33 w 323"/>
                    <a:gd name="T55" fmla="*/ 211 h 672"/>
                    <a:gd name="T56" fmla="*/ 28 w 323"/>
                    <a:gd name="T57" fmla="*/ 252 h 672"/>
                    <a:gd name="T58" fmla="*/ 2 w 323"/>
                    <a:gd name="T59" fmla="*/ 292 h 672"/>
                    <a:gd name="T60" fmla="*/ 31 w 323"/>
                    <a:gd name="T61" fmla="*/ 351 h 672"/>
                    <a:gd name="T62" fmla="*/ 21 w 323"/>
                    <a:gd name="T63" fmla="*/ 386 h 672"/>
                    <a:gd name="T64" fmla="*/ 0 w 323"/>
                    <a:gd name="T65" fmla="*/ 423 h 672"/>
                    <a:gd name="T66" fmla="*/ 31 w 323"/>
                    <a:gd name="T67" fmla="*/ 567 h 672"/>
                    <a:gd name="T68" fmla="*/ 10 w 323"/>
                    <a:gd name="T69" fmla="*/ 640 h 672"/>
                    <a:gd name="T70" fmla="*/ 21 w 323"/>
                    <a:gd name="T71" fmla="*/ 671 h 6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23" h="672">
                      <a:moveTo>
                        <a:pt x="21" y="671"/>
                      </a:moveTo>
                      <a:lnTo>
                        <a:pt x="90" y="650"/>
                      </a:lnTo>
                      <a:lnTo>
                        <a:pt x="179" y="592"/>
                      </a:lnTo>
                      <a:lnTo>
                        <a:pt x="241" y="580"/>
                      </a:lnTo>
                      <a:lnTo>
                        <a:pt x="288" y="542"/>
                      </a:lnTo>
                      <a:lnTo>
                        <a:pt x="293" y="462"/>
                      </a:lnTo>
                      <a:lnTo>
                        <a:pt x="270" y="433"/>
                      </a:lnTo>
                      <a:lnTo>
                        <a:pt x="278" y="406"/>
                      </a:lnTo>
                      <a:lnTo>
                        <a:pt x="293" y="386"/>
                      </a:lnTo>
                      <a:lnTo>
                        <a:pt x="296" y="351"/>
                      </a:lnTo>
                      <a:lnTo>
                        <a:pt x="312" y="326"/>
                      </a:lnTo>
                      <a:lnTo>
                        <a:pt x="288" y="278"/>
                      </a:lnTo>
                      <a:lnTo>
                        <a:pt x="253" y="238"/>
                      </a:lnTo>
                      <a:lnTo>
                        <a:pt x="274" y="174"/>
                      </a:lnTo>
                      <a:lnTo>
                        <a:pt x="314" y="148"/>
                      </a:lnTo>
                      <a:lnTo>
                        <a:pt x="322" y="105"/>
                      </a:lnTo>
                      <a:lnTo>
                        <a:pt x="305" y="68"/>
                      </a:lnTo>
                      <a:lnTo>
                        <a:pt x="305" y="25"/>
                      </a:lnTo>
                      <a:lnTo>
                        <a:pt x="278" y="0"/>
                      </a:lnTo>
                      <a:lnTo>
                        <a:pt x="215" y="32"/>
                      </a:lnTo>
                      <a:lnTo>
                        <a:pt x="205" y="22"/>
                      </a:lnTo>
                      <a:lnTo>
                        <a:pt x="172" y="48"/>
                      </a:lnTo>
                      <a:lnTo>
                        <a:pt x="144" y="45"/>
                      </a:lnTo>
                      <a:lnTo>
                        <a:pt x="90" y="123"/>
                      </a:lnTo>
                      <a:lnTo>
                        <a:pt x="75" y="123"/>
                      </a:lnTo>
                      <a:lnTo>
                        <a:pt x="45" y="148"/>
                      </a:lnTo>
                      <a:lnTo>
                        <a:pt x="47" y="181"/>
                      </a:lnTo>
                      <a:lnTo>
                        <a:pt x="33" y="211"/>
                      </a:lnTo>
                      <a:lnTo>
                        <a:pt x="28" y="252"/>
                      </a:lnTo>
                      <a:lnTo>
                        <a:pt x="2" y="292"/>
                      </a:lnTo>
                      <a:lnTo>
                        <a:pt x="31" y="351"/>
                      </a:lnTo>
                      <a:lnTo>
                        <a:pt x="21" y="386"/>
                      </a:lnTo>
                      <a:lnTo>
                        <a:pt x="0" y="423"/>
                      </a:lnTo>
                      <a:lnTo>
                        <a:pt x="31" y="567"/>
                      </a:lnTo>
                      <a:lnTo>
                        <a:pt x="10" y="640"/>
                      </a:lnTo>
                      <a:lnTo>
                        <a:pt x="21" y="671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3" name="Freeform 21"/>
                <p:cNvSpPr/>
                <p:nvPr/>
              </p:nvSpPr>
              <p:spPr bwMode="auto">
                <a:xfrm>
                  <a:off x="5155598" y="3437036"/>
                  <a:ext cx="41275" cy="58738"/>
                </a:xfrm>
                <a:custGeom>
                  <a:avLst/>
                  <a:gdLst>
                    <a:gd name="T0" fmla="*/ 37 w 38"/>
                    <a:gd name="T1" fmla="*/ 0 h 53"/>
                    <a:gd name="T2" fmla="*/ 31 w 38"/>
                    <a:gd name="T3" fmla="*/ 27 h 53"/>
                    <a:gd name="T4" fmla="*/ 34 w 38"/>
                    <a:gd name="T5" fmla="*/ 39 h 53"/>
                    <a:gd name="T6" fmla="*/ 8 w 38"/>
                    <a:gd name="T7" fmla="*/ 52 h 53"/>
                    <a:gd name="T8" fmla="*/ 5 w 38"/>
                    <a:gd name="T9" fmla="*/ 30 h 53"/>
                    <a:gd name="T10" fmla="*/ 0 w 38"/>
                    <a:gd name="T11" fmla="*/ 15 h 53"/>
                    <a:gd name="T12" fmla="*/ 37 w 38"/>
                    <a:gd name="T13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53">
                      <a:moveTo>
                        <a:pt x="37" y="0"/>
                      </a:moveTo>
                      <a:lnTo>
                        <a:pt x="31" y="27"/>
                      </a:lnTo>
                      <a:lnTo>
                        <a:pt x="34" y="39"/>
                      </a:lnTo>
                      <a:lnTo>
                        <a:pt x="8" y="52"/>
                      </a:lnTo>
                      <a:lnTo>
                        <a:pt x="5" y="30"/>
                      </a:lnTo>
                      <a:lnTo>
                        <a:pt x="0" y="15"/>
                      </a:lnTo>
                      <a:lnTo>
                        <a:pt x="37" y="0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4" name="Freeform 22"/>
                <p:cNvSpPr/>
                <p:nvPr/>
              </p:nvSpPr>
              <p:spPr bwMode="auto">
                <a:xfrm>
                  <a:off x="5127023" y="5518249"/>
                  <a:ext cx="79375" cy="55562"/>
                </a:xfrm>
                <a:custGeom>
                  <a:avLst/>
                  <a:gdLst>
                    <a:gd name="T0" fmla="*/ 4 w 72"/>
                    <a:gd name="T1" fmla="*/ 13 h 49"/>
                    <a:gd name="T2" fmla="*/ 30 w 72"/>
                    <a:gd name="T3" fmla="*/ 18 h 49"/>
                    <a:gd name="T4" fmla="*/ 57 w 72"/>
                    <a:gd name="T5" fmla="*/ 0 h 49"/>
                    <a:gd name="T6" fmla="*/ 71 w 72"/>
                    <a:gd name="T7" fmla="*/ 36 h 49"/>
                    <a:gd name="T8" fmla="*/ 42 w 72"/>
                    <a:gd name="T9" fmla="*/ 48 h 49"/>
                    <a:gd name="T10" fmla="*/ 6 w 72"/>
                    <a:gd name="T11" fmla="*/ 45 h 49"/>
                    <a:gd name="T12" fmla="*/ 0 w 72"/>
                    <a:gd name="T13" fmla="*/ 18 h 49"/>
                    <a:gd name="T14" fmla="*/ 4 w 72"/>
                    <a:gd name="T15" fmla="*/ 13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2" h="49">
                      <a:moveTo>
                        <a:pt x="4" y="13"/>
                      </a:moveTo>
                      <a:lnTo>
                        <a:pt x="30" y="18"/>
                      </a:lnTo>
                      <a:lnTo>
                        <a:pt x="57" y="0"/>
                      </a:lnTo>
                      <a:lnTo>
                        <a:pt x="71" y="36"/>
                      </a:lnTo>
                      <a:lnTo>
                        <a:pt x="42" y="48"/>
                      </a:lnTo>
                      <a:lnTo>
                        <a:pt x="6" y="45"/>
                      </a:lnTo>
                      <a:lnTo>
                        <a:pt x="0" y="18"/>
                      </a:lnTo>
                      <a:lnTo>
                        <a:pt x="4" y="1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5" name="Freeform 23"/>
                <p:cNvSpPr/>
                <p:nvPr/>
              </p:nvSpPr>
              <p:spPr bwMode="auto">
                <a:xfrm>
                  <a:off x="4666648" y="5167411"/>
                  <a:ext cx="798512" cy="646113"/>
                </a:xfrm>
                <a:custGeom>
                  <a:avLst/>
                  <a:gdLst>
                    <a:gd name="T0" fmla="*/ 214 w 729"/>
                    <a:gd name="T1" fmla="*/ 87 h 604"/>
                    <a:gd name="T2" fmla="*/ 224 w 729"/>
                    <a:gd name="T3" fmla="*/ 49 h 604"/>
                    <a:gd name="T4" fmla="*/ 291 w 729"/>
                    <a:gd name="T5" fmla="*/ 70 h 604"/>
                    <a:gd name="T6" fmla="*/ 289 w 729"/>
                    <a:gd name="T7" fmla="*/ 39 h 604"/>
                    <a:gd name="T8" fmla="*/ 317 w 729"/>
                    <a:gd name="T9" fmla="*/ 4 h 604"/>
                    <a:gd name="T10" fmla="*/ 392 w 729"/>
                    <a:gd name="T11" fmla="*/ 0 h 604"/>
                    <a:gd name="T12" fmla="*/ 458 w 729"/>
                    <a:gd name="T13" fmla="*/ 7 h 604"/>
                    <a:gd name="T14" fmla="*/ 452 w 729"/>
                    <a:gd name="T15" fmla="*/ 44 h 604"/>
                    <a:gd name="T16" fmla="*/ 426 w 729"/>
                    <a:gd name="T17" fmla="*/ 89 h 604"/>
                    <a:gd name="T18" fmla="*/ 542 w 729"/>
                    <a:gd name="T19" fmla="*/ 59 h 604"/>
                    <a:gd name="T20" fmla="*/ 585 w 729"/>
                    <a:gd name="T21" fmla="*/ 70 h 604"/>
                    <a:gd name="T22" fmla="*/ 578 w 729"/>
                    <a:gd name="T23" fmla="*/ 34 h 604"/>
                    <a:gd name="T24" fmla="*/ 654 w 729"/>
                    <a:gd name="T25" fmla="*/ 57 h 604"/>
                    <a:gd name="T26" fmla="*/ 698 w 729"/>
                    <a:gd name="T27" fmla="*/ 89 h 604"/>
                    <a:gd name="T28" fmla="*/ 708 w 729"/>
                    <a:gd name="T29" fmla="*/ 167 h 604"/>
                    <a:gd name="T30" fmla="*/ 675 w 729"/>
                    <a:gd name="T31" fmla="*/ 206 h 604"/>
                    <a:gd name="T32" fmla="*/ 612 w 729"/>
                    <a:gd name="T33" fmla="*/ 258 h 604"/>
                    <a:gd name="T34" fmla="*/ 580 w 729"/>
                    <a:gd name="T35" fmla="*/ 268 h 604"/>
                    <a:gd name="T36" fmla="*/ 566 w 729"/>
                    <a:gd name="T37" fmla="*/ 275 h 604"/>
                    <a:gd name="T38" fmla="*/ 514 w 729"/>
                    <a:gd name="T39" fmla="*/ 293 h 604"/>
                    <a:gd name="T40" fmla="*/ 474 w 729"/>
                    <a:gd name="T41" fmla="*/ 296 h 604"/>
                    <a:gd name="T42" fmla="*/ 376 w 729"/>
                    <a:gd name="T43" fmla="*/ 285 h 604"/>
                    <a:gd name="T44" fmla="*/ 389 w 729"/>
                    <a:gd name="T45" fmla="*/ 354 h 604"/>
                    <a:gd name="T46" fmla="*/ 327 w 729"/>
                    <a:gd name="T47" fmla="*/ 399 h 604"/>
                    <a:gd name="T48" fmla="*/ 263 w 729"/>
                    <a:gd name="T49" fmla="*/ 418 h 604"/>
                    <a:gd name="T50" fmla="*/ 189 w 729"/>
                    <a:gd name="T51" fmla="*/ 450 h 604"/>
                    <a:gd name="T52" fmla="*/ 70 w 729"/>
                    <a:gd name="T53" fmla="*/ 502 h 604"/>
                    <a:gd name="T54" fmla="*/ 88 w 729"/>
                    <a:gd name="T55" fmla="*/ 582 h 604"/>
                    <a:gd name="T56" fmla="*/ 35 w 729"/>
                    <a:gd name="T57" fmla="*/ 599 h 604"/>
                    <a:gd name="T58" fmla="*/ 8 w 729"/>
                    <a:gd name="T59" fmla="*/ 491 h 604"/>
                    <a:gd name="T60" fmla="*/ 33 w 729"/>
                    <a:gd name="T61" fmla="*/ 431 h 604"/>
                    <a:gd name="T62" fmla="*/ 61 w 729"/>
                    <a:gd name="T63" fmla="*/ 403 h 604"/>
                    <a:gd name="T64" fmla="*/ 98 w 729"/>
                    <a:gd name="T65" fmla="*/ 352 h 604"/>
                    <a:gd name="T66" fmla="*/ 153 w 729"/>
                    <a:gd name="T67" fmla="*/ 246 h 604"/>
                    <a:gd name="T68" fmla="*/ 194 w 729"/>
                    <a:gd name="T69" fmla="*/ 170 h 604"/>
                    <a:gd name="T70" fmla="*/ 194 w 729"/>
                    <a:gd name="T71" fmla="*/ 103 h 6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729" h="604">
                      <a:moveTo>
                        <a:pt x="194" y="103"/>
                      </a:moveTo>
                      <a:lnTo>
                        <a:pt x="214" y="87"/>
                      </a:lnTo>
                      <a:lnTo>
                        <a:pt x="214" y="57"/>
                      </a:lnTo>
                      <a:lnTo>
                        <a:pt x="224" y="49"/>
                      </a:lnTo>
                      <a:lnTo>
                        <a:pt x="249" y="50"/>
                      </a:lnTo>
                      <a:lnTo>
                        <a:pt x="291" y="70"/>
                      </a:lnTo>
                      <a:lnTo>
                        <a:pt x="298" y="55"/>
                      </a:lnTo>
                      <a:lnTo>
                        <a:pt x="289" y="39"/>
                      </a:lnTo>
                      <a:lnTo>
                        <a:pt x="291" y="27"/>
                      </a:lnTo>
                      <a:lnTo>
                        <a:pt x="317" y="4"/>
                      </a:lnTo>
                      <a:lnTo>
                        <a:pt x="364" y="16"/>
                      </a:lnTo>
                      <a:lnTo>
                        <a:pt x="392" y="0"/>
                      </a:lnTo>
                      <a:lnTo>
                        <a:pt x="412" y="19"/>
                      </a:lnTo>
                      <a:lnTo>
                        <a:pt x="458" y="7"/>
                      </a:lnTo>
                      <a:lnTo>
                        <a:pt x="467" y="25"/>
                      </a:lnTo>
                      <a:lnTo>
                        <a:pt x="452" y="44"/>
                      </a:lnTo>
                      <a:lnTo>
                        <a:pt x="426" y="80"/>
                      </a:lnTo>
                      <a:lnTo>
                        <a:pt x="426" y="89"/>
                      </a:lnTo>
                      <a:lnTo>
                        <a:pt x="442" y="100"/>
                      </a:lnTo>
                      <a:lnTo>
                        <a:pt x="542" y="59"/>
                      </a:lnTo>
                      <a:lnTo>
                        <a:pt x="575" y="80"/>
                      </a:lnTo>
                      <a:lnTo>
                        <a:pt x="585" y="70"/>
                      </a:lnTo>
                      <a:lnTo>
                        <a:pt x="575" y="49"/>
                      </a:lnTo>
                      <a:lnTo>
                        <a:pt x="578" y="34"/>
                      </a:lnTo>
                      <a:lnTo>
                        <a:pt x="642" y="49"/>
                      </a:lnTo>
                      <a:lnTo>
                        <a:pt x="654" y="57"/>
                      </a:lnTo>
                      <a:lnTo>
                        <a:pt x="670" y="55"/>
                      </a:lnTo>
                      <a:lnTo>
                        <a:pt x="698" y="89"/>
                      </a:lnTo>
                      <a:lnTo>
                        <a:pt x="728" y="153"/>
                      </a:lnTo>
                      <a:lnTo>
                        <a:pt x="708" y="167"/>
                      </a:lnTo>
                      <a:lnTo>
                        <a:pt x="690" y="201"/>
                      </a:lnTo>
                      <a:lnTo>
                        <a:pt x="675" y="206"/>
                      </a:lnTo>
                      <a:lnTo>
                        <a:pt x="662" y="234"/>
                      </a:lnTo>
                      <a:lnTo>
                        <a:pt x="612" y="258"/>
                      </a:lnTo>
                      <a:lnTo>
                        <a:pt x="593" y="246"/>
                      </a:lnTo>
                      <a:lnTo>
                        <a:pt x="580" y="268"/>
                      </a:lnTo>
                      <a:lnTo>
                        <a:pt x="580" y="275"/>
                      </a:lnTo>
                      <a:lnTo>
                        <a:pt x="566" y="275"/>
                      </a:lnTo>
                      <a:lnTo>
                        <a:pt x="539" y="275"/>
                      </a:lnTo>
                      <a:lnTo>
                        <a:pt x="514" y="293"/>
                      </a:lnTo>
                      <a:lnTo>
                        <a:pt x="497" y="284"/>
                      </a:lnTo>
                      <a:lnTo>
                        <a:pt x="474" y="296"/>
                      </a:lnTo>
                      <a:lnTo>
                        <a:pt x="422" y="320"/>
                      </a:lnTo>
                      <a:lnTo>
                        <a:pt x="376" y="285"/>
                      </a:lnTo>
                      <a:lnTo>
                        <a:pt x="374" y="312"/>
                      </a:lnTo>
                      <a:lnTo>
                        <a:pt x="389" y="354"/>
                      </a:lnTo>
                      <a:lnTo>
                        <a:pt x="349" y="369"/>
                      </a:lnTo>
                      <a:lnTo>
                        <a:pt x="327" y="399"/>
                      </a:lnTo>
                      <a:lnTo>
                        <a:pt x="286" y="411"/>
                      </a:lnTo>
                      <a:lnTo>
                        <a:pt x="263" y="418"/>
                      </a:lnTo>
                      <a:lnTo>
                        <a:pt x="219" y="418"/>
                      </a:lnTo>
                      <a:lnTo>
                        <a:pt x="189" y="450"/>
                      </a:lnTo>
                      <a:lnTo>
                        <a:pt x="111" y="477"/>
                      </a:lnTo>
                      <a:lnTo>
                        <a:pt x="70" y="502"/>
                      </a:lnTo>
                      <a:lnTo>
                        <a:pt x="52" y="521"/>
                      </a:lnTo>
                      <a:lnTo>
                        <a:pt x="88" y="582"/>
                      </a:lnTo>
                      <a:lnTo>
                        <a:pt x="64" y="603"/>
                      </a:lnTo>
                      <a:lnTo>
                        <a:pt x="35" y="599"/>
                      </a:lnTo>
                      <a:lnTo>
                        <a:pt x="0" y="539"/>
                      </a:lnTo>
                      <a:lnTo>
                        <a:pt x="8" y="491"/>
                      </a:lnTo>
                      <a:lnTo>
                        <a:pt x="8" y="472"/>
                      </a:lnTo>
                      <a:lnTo>
                        <a:pt x="33" y="431"/>
                      </a:lnTo>
                      <a:lnTo>
                        <a:pt x="64" y="423"/>
                      </a:lnTo>
                      <a:lnTo>
                        <a:pt x="61" y="403"/>
                      </a:lnTo>
                      <a:lnTo>
                        <a:pt x="93" y="388"/>
                      </a:lnTo>
                      <a:lnTo>
                        <a:pt x="98" y="352"/>
                      </a:lnTo>
                      <a:lnTo>
                        <a:pt x="155" y="308"/>
                      </a:lnTo>
                      <a:lnTo>
                        <a:pt x="153" y="246"/>
                      </a:lnTo>
                      <a:lnTo>
                        <a:pt x="196" y="193"/>
                      </a:lnTo>
                      <a:lnTo>
                        <a:pt x="194" y="170"/>
                      </a:lnTo>
                      <a:lnTo>
                        <a:pt x="209" y="151"/>
                      </a:lnTo>
                      <a:lnTo>
                        <a:pt x="194" y="10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6" name="Freeform 24"/>
                <p:cNvSpPr/>
                <p:nvPr/>
              </p:nvSpPr>
              <p:spPr bwMode="auto">
                <a:xfrm>
                  <a:off x="4069748" y="5099149"/>
                  <a:ext cx="822325" cy="581025"/>
                </a:xfrm>
                <a:custGeom>
                  <a:avLst/>
                  <a:gdLst>
                    <a:gd name="T0" fmla="*/ 34 w 753"/>
                    <a:gd name="T1" fmla="*/ 211 h 542"/>
                    <a:gd name="T2" fmla="*/ 80 w 753"/>
                    <a:gd name="T3" fmla="*/ 187 h 542"/>
                    <a:gd name="T4" fmla="*/ 159 w 753"/>
                    <a:gd name="T5" fmla="*/ 207 h 542"/>
                    <a:gd name="T6" fmla="*/ 175 w 753"/>
                    <a:gd name="T7" fmla="*/ 173 h 542"/>
                    <a:gd name="T8" fmla="*/ 284 w 753"/>
                    <a:gd name="T9" fmla="*/ 133 h 542"/>
                    <a:gd name="T10" fmla="*/ 373 w 753"/>
                    <a:gd name="T11" fmla="*/ 107 h 542"/>
                    <a:gd name="T12" fmla="*/ 410 w 753"/>
                    <a:gd name="T13" fmla="*/ 117 h 542"/>
                    <a:gd name="T14" fmla="*/ 438 w 753"/>
                    <a:gd name="T15" fmla="*/ 95 h 542"/>
                    <a:gd name="T16" fmla="*/ 450 w 753"/>
                    <a:gd name="T17" fmla="*/ 73 h 542"/>
                    <a:gd name="T18" fmla="*/ 489 w 753"/>
                    <a:gd name="T19" fmla="*/ 46 h 542"/>
                    <a:gd name="T20" fmla="*/ 537 w 753"/>
                    <a:gd name="T21" fmla="*/ 19 h 542"/>
                    <a:gd name="T22" fmla="*/ 557 w 753"/>
                    <a:gd name="T23" fmla="*/ 44 h 542"/>
                    <a:gd name="T24" fmla="*/ 606 w 753"/>
                    <a:gd name="T25" fmla="*/ 9 h 542"/>
                    <a:gd name="T26" fmla="*/ 656 w 753"/>
                    <a:gd name="T27" fmla="*/ 9 h 542"/>
                    <a:gd name="T28" fmla="*/ 681 w 753"/>
                    <a:gd name="T29" fmla="*/ 47 h 542"/>
                    <a:gd name="T30" fmla="*/ 651 w 753"/>
                    <a:gd name="T31" fmla="*/ 119 h 542"/>
                    <a:gd name="T32" fmla="*/ 651 w 753"/>
                    <a:gd name="T33" fmla="*/ 151 h 542"/>
                    <a:gd name="T34" fmla="*/ 700 w 753"/>
                    <a:gd name="T35" fmla="*/ 176 h 542"/>
                    <a:gd name="T36" fmla="*/ 736 w 753"/>
                    <a:gd name="T37" fmla="*/ 164 h 542"/>
                    <a:gd name="T38" fmla="*/ 736 w 753"/>
                    <a:gd name="T39" fmla="*/ 231 h 542"/>
                    <a:gd name="T40" fmla="*/ 694 w 753"/>
                    <a:gd name="T41" fmla="*/ 308 h 542"/>
                    <a:gd name="T42" fmla="*/ 640 w 753"/>
                    <a:gd name="T43" fmla="*/ 413 h 542"/>
                    <a:gd name="T44" fmla="*/ 603 w 753"/>
                    <a:gd name="T45" fmla="*/ 465 h 542"/>
                    <a:gd name="T46" fmla="*/ 574 w 753"/>
                    <a:gd name="T47" fmla="*/ 493 h 542"/>
                    <a:gd name="T48" fmla="*/ 485 w 753"/>
                    <a:gd name="T49" fmla="*/ 541 h 542"/>
                    <a:gd name="T50" fmla="*/ 417 w 753"/>
                    <a:gd name="T51" fmla="*/ 503 h 542"/>
                    <a:gd name="T52" fmla="*/ 347 w 753"/>
                    <a:gd name="T53" fmla="*/ 541 h 542"/>
                    <a:gd name="T54" fmla="*/ 232 w 753"/>
                    <a:gd name="T55" fmla="*/ 499 h 542"/>
                    <a:gd name="T56" fmla="*/ 237 w 753"/>
                    <a:gd name="T57" fmla="*/ 418 h 542"/>
                    <a:gd name="T58" fmla="*/ 185 w 753"/>
                    <a:gd name="T59" fmla="*/ 404 h 542"/>
                    <a:gd name="T60" fmla="*/ 147 w 753"/>
                    <a:gd name="T61" fmla="*/ 404 h 542"/>
                    <a:gd name="T62" fmla="*/ 127 w 753"/>
                    <a:gd name="T63" fmla="*/ 346 h 542"/>
                    <a:gd name="T64" fmla="*/ 161 w 753"/>
                    <a:gd name="T65" fmla="*/ 337 h 542"/>
                    <a:gd name="T66" fmla="*/ 159 w 753"/>
                    <a:gd name="T67" fmla="*/ 289 h 542"/>
                    <a:gd name="T68" fmla="*/ 62 w 753"/>
                    <a:gd name="T69" fmla="*/ 249 h 542"/>
                    <a:gd name="T70" fmla="*/ 14 w 753"/>
                    <a:gd name="T71" fmla="*/ 249 h 542"/>
                    <a:gd name="T72" fmla="*/ 0 w 753"/>
                    <a:gd name="T73" fmla="*/ 207 h 5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753" h="542">
                      <a:moveTo>
                        <a:pt x="0" y="207"/>
                      </a:moveTo>
                      <a:lnTo>
                        <a:pt x="34" y="211"/>
                      </a:lnTo>
                      <a:lnTo>
                        <a:pt x="67" y="178"/>
                      </a:lnTo>
                      <a:lnTo>
                        <a:pt x="80" y="187"/>
                      </a:lnTo>
                      <a:lnTo>
                        <a:pt x="147" y="215"/>
                      </a:lnTo>
                      <a:lnTo>
                        <a:pt x="159" y="207"/>
                      </a:lnTo>
                      <a:lnTo>
                        <a:pt x="161" y="187"/>
                      </a:lnTo>
                      <a:lnTo>
                        <a:pt x="175" y="173"/>
                      </a:lnTo>
                      <a:lnTo>
                        <a:pt x="269" y="112"/>
                      </a:lnTo>
                      <a:lnTo>
                        <a:pt x="284" y="133"/>
                      </a:lnTo>
                      <a:lnTo>
                        <a:pt x="343" y="148"/>
                      </a:lnTo>
                      <a:lnTo>
                        <a:pt x="373" y="107"/>
                      </a:lnTo>
                      <a:lnTo>
                        <a:pt x="387" y="117"/>
                      </a:lnTo>
                      <a:lnTo>
                        <a:pt x="410" y="117"/>
                      </a:lnTo>
                      <a:lnTo>
                        <a:pt x="410" y="105"/>
                      </a:lnTo>
                      <a:lnTo>
                        <a:pt x="438" y="95"/>
                      </a:lnTo>
                      <a:lnTo>
                        <a:pt x="438" y="86"/>
                      </a:lnTo>
                      <a:lnTo>
                        <a:pt x="450" y="73"/>
                      </a:lnTo>
                      <a:lnTo>
                        <a:pt x="458" y="75"/>
                      </a:lnTo>
                      <a:lnTo>
                        <a:pt x="489" y="46"/>
                      </a:lnTo>
                      <a:lnTo>
                        <a:pt x="513" y="52"/>
                      </a:lnTo>
                      <a:lnTo>
                        <a:pt x="537" y="19"/>
                      </a:lnTo>
                      <a:lnTo>
                        <a:pt x="550" y="46"/>
                      </a:lnTo>
                      <a:lnTo>
                        <a:pt x="557" y="44"/>
                      </a:lnTo>
                      <a:lnTo>
                        <a:pt x="596" y="7"/>
                      </a:lnTo>
                      <a:lnTo>
                        <a:pt x="606" y="9"/>
                      </a:lnTo>
                      <a:lnTo>
                        <a:pt x="624" y="0"/>
                      </a:lnTo>
                      <a:lnTo>
                        <a:pt x="656" y="9"/>
                      </a:lnTo>
                      <a:lnTo>
                        <a:pt x="656" y="44"/>
                      </a:lnTo>
                      <a:lnTo>
                        <a:pt x="681" y="47"/>
                      </a:lnTo>
                      <a:lnTo>
                        <a:pt x="672" y="82"/>
                      </a:lnTo>
                      <a:lnTo>
                        <a:pt x="651" y="119"/>
                      </a:lnTo>
                      <a:lnTo>
                        <a:pt x="640" y="151"/>
                      </a:lnTo>
                      <a:lnTo>
                        <a:pt x="651" y="151"/>
                      </a:lnTo>
                      <a:lnTo>
                        <a:pt x="678" y="127"/>
                      </a:lnTo>
                      <a:lnTo>
                        <a:pt x="700" y="176"/>
                      </a:lnTo>
                      <a:lnTo>
                        <a:pt x="717" y="164"/>
                      </a:lnTo>
                      <a:lnTo>
                        <a:pt x="736" y="164"/>
                      </a:lnTo>
                      <a:lnTo>
                        <a:pt x="752" y="213"/>
                      </a:lnTo>
                      <a:lnTo>
                        <a:pt x="736" y="231"/>
                      </a:lnTo>
                      <a:lnTo>
                        <a:pt x="738" y="254"/>
                      </a:lnTo>
                      <a:lnTo>
                        <a:pt x="694" y="308"/>
                      </a:lnTo>
                      <a:lnTo>
                        <a:pt x="696" y="369"/>
                      </a:lnTo>
                      <a:lnTo>
                        <a:pt x="640" y="413"/>
                      </a:lnTo>
                      <a:lnTo>
                        <a:pt x="635" y="449"/>
                      </a:lnTo>
                      <a:lnTo>
                        <a:pt x="603" y="465"/>
                      </a:lnTo>
                      <a:lnTo>
                        <a:pt x="606" y="484"/>
                      </a:lnTo>
                      <a:lnTo>
                        <a:pt x="574" y="493"/>
                      </a:lnTo>
                      <a:lnTo>
                        <a:pt x="550" y="533"/>
                      </a:lnTo>
                      <a:lnTo>
                        <a:pt x="485" y="541"/>
                      </a:lnTo>
                      <a:lnTo>
                        <a:pt x="450" y="517"/>
                      </a:lnTo>
                      <a:lnTo>
                        <a:pt x="417" y="503"/>
                      </a:lnTo>
                      <a:lnTo>
                        <a:pt x="382" y="538"/>
                      </a:lnTo>
                      <a:lnTo>
                        <a:pt x="347" y="541"/>
                      </a:lnTo>
                      <a:lnTo>
                        <a:pt x="311" y="541"/>
                      </a:lnTo>
                      <a:lnTo>
                        <a:pt x="232" y="499"/>
                      </a:lnTo>
                      <a:lnTo>
                        <a:pt x="220" y="460"/>
                      </a:lnTo>
                      <a:lnTo>
                        <a:pt x="237" y="418"/>
                      </a:lnTo>
                      <a:lnTo>
                        <a:pt x="215" y="404"/>
                      </a:lnTo>
                      <a:lnTo>
                        <a:pt x="185" y="404"/>
                      </a:lnTo>
                      <a:lnTo>
                        <a:pt x="179" y="394"/>
                      </a:lnTo>
                      <a:lnTo>
                        <a:pt x="147" y="404"/>
                      </a:lnTo>
                      <a:lnTo>
                        <a:pt x="115" y="381"/>
                      </a:lnTo>
                      <a:lnTo>
                        <a:pt x="127" y="346"/>
                      </a:lnTo>
                      <a:lnTo>
                        <a:pt x="152" y="345"/>
                      </a:lnTo>
                      <a:lnTo>
                        <a:pt x="161" y="337"/>
                      </a:lnTo>
                      <a:lnTo>
                        <a:pt x="171" y="305"/>
                      </a:lnTo>
                      <a:lnTo>
                        <a:pt x="159" y="289"/>
                      </a:lnTo>
                      <a:lnTo>
                        <a:pt x="75" y="272"/>
                      </a:lnTo>
                      <a:lnTo>
                        <a:pt x="62" y="249"/>
                      </a:lnTo>
                      <a:lnTo>
                        <a:pt x="39" y="249"/>
                      </a:lnTo>
                      <a:lnTo>
                        <a:pt x="14" y="249"/>
                      </a:lnTo>
                      <a:lnTo>
                        <a:pt x="0" y="223"/>
                      </a:lnTo>
                      <a:lnTo>
                        <a:pt x="0" y="207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7" name="Freeform 25"/>
                <p:cNvSpPr/>
                <p:nvPr/>
              </p:nvSpPr>
              <p:spPr bwMode="auto">
                <a:xfrm>
                  <a:off x="4523773" y="4668936"/>
                  <a:ext cx="569912" cy="622300"/>
                </a:xfrm>
                <a:custGeom>
                  <a:avLst/>
                  <a:gdLst>
                    <a:gd name="T0" fmla="*/ 446 w 521"/>
                    <a:gd name="T1" fmla="*/ 70 h 582"/>
                    <a:gd name="T2" fmla="*/ 435 w 521"/>
                    <a:gd name="T3" fmla="*/ 21 h 582"/>
                    <a:gd name="T4" fmla="*/ 399 w 521"/>
                    <a:gd name="T5" fmla="*/ 28 h 582"/>
                    <a:gd name="T6" fmla="*/ 371 w 521"/>
                    <a:gd name="T7" fmla="*/ 46 h 582"/>
                    <a:gd name="T8" fmla="*/ 343 w 521"/>
                    <a:gd name="T9" fmla="*/ 26 h 582"/>
                    <a:gd name="T10" fmla="*/ 295 w 521"/>
                    <a:gd name="T11" fmla="*/ 33 h 582"/>
                    <a:gd name="T12" fmla="*/ 141 w 521"/>
                    <a:gd name="T13" fmla="*/ 0 h 582"/>
                    <a:gd name="T14" fmla="*/ 151 w 521"/>
                    <a:gd name="T15" fmla="*/ 39 h 582"/>
                    <a:gd name="T16" fmla="*/ 82 w 521"/>
                    <a:gd name="T17" fmla="*/ 39 h 582"/>
                    <a:gd name="T18" fmla="*/ 25 w 521"/>
                    <a:gd name="T19" fmla="*/ 110 h 582"/>
                    <a:gd name="T20" fmla="*/ 49 w 521"/>
                    <a:gd name="T21" fmla="*/ 277 h 582"/>
                    <a:gd name="T22" fmla="*/ 4 w 521"/>
                    <a:gd name="T23" fmla="*/ 338 h 582"/>
                    <a:gd name="T24" fmla="*/ 63 w 521"/>
                    <a:gd name="T25" fmla="*/ 345 h 582"/>
                    <a:gd name="T26" fmla="*/ 76 w 521"/>
                    <a:gd name="T27" fmla="*/ 451 h 582"/>
                    <a:gd name="T28" fmla="*/ 124 w 521"/>
                    <a:gd name="T29" fmla="*/ 423 h 582"/>
                    <a:gd name="T30" fmla="*/ 144 w 521"/>
                    <a:gd name="T31" fmla="*/ 447 h 582"/>
                    <a:gd name="T32" fmla="*/ 194 w 521"/>
                    <a:gd name="T33" fmla="*/ 414 h 582"/>
                    <a:gd name="T34" fmla="*/ 242 w 521"/>
                    <a:gd name="T35" fmla="*/ 414 h 582"/>
                    <a:gd name="T36" fmla="*/ 267 w 521"/>
                    <a:gd name="T37" fmla="*/ 452 h 582"/>
                    <a:gd name="T38" fmla="*/ 237 w 521"/>
                    <a:gd name="T39" fmla="*/ 524 h 582"/>
                    <a:gd name="T40" fmla="*/ 237 w 521"/>
                    <a:gd name="T41" fmla="*/ 555 h 582"/>
                    <a:gd name="T42" fmla="*/ 288 w 521"/>
                    <a:gd name="T43" fmla="*/ 581 h 582"/>
                    <a:gd name="T44" fmla="*/ 323 w 521"/>
                    <a:gd name="T45" fmla="*/ 568 h 582"/>
                    <a:gd name="T46" fmla="*/ 343 w 521"/>
                    <a:gd name="T47" fmla="*/ 524 h 582"/>
                    <a:gd name="T48" fmla="*/ 378 w 521"/>
                    <a:gd name="T49" fmla="*/ 517 h 582"/>
                    <a:gd name="T50" fmla="*/ 426 w 521"/>
                    <a:gd name="T51" fmla="*/ 522 h 582"/>
                    <a:gd name="T52" fmla="*/ 419 w 521"/>
                    <a:gd name="T53" fmla="*/ 493 h 582"/>
                    <a:gd name="T54" fmla="*/ 492 w 521"/>
                    <a:gd name="T55" fmla="*/ 482 h 582"/>
                    <a:gd name="T56" fmla="*/ 509 w 521"/>
                    <a:gd name="T57" fmla="*/ 447 h 582"/>
                    <a:gd name="T58" fmla="*/ 517 w 521"/>
                    <a:gd name="T59" fmla="*/ 350 h 582"/>
                    <a:gd name="T60" fmla="*/ 485 w 521"/>
                    <a:gd name="T61" fmla="*/ 303 h 582"/>
                    <a:gd name="T62" fmla="*/ 476 w 521"/>
                    <a:gd name="T63" fmla="*/ 264 h 582"/>
                    <a:gd name="T64" fmla="*/ 458 w 521"/>
                    <a:gd name="T65" fmla="*/ 260 h 582"/>
                    <a:gd name="T66" fmla="*/ 485 w 521"/>
                    <a:gd name="T67" fmla="*/ 190 h 582"/>
                    <a:gd name="T68" fmla="*/ 497 w 521"/>
                    <a:gd name="T69" fmla="*/ 133 h 5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21" h="582">
                      <a:moveTo>
                        <a:pt x="468" y="75"/>
                      </a:moveTo>
                      <a:lnTo>
                        <a:pt x="446" y="70"/>
                      </a:lnTo>
                      <a:lnTo>
                        <a:pt x="435" y="55"/>
                      </a:lnTo>
                      <a:lnTo>
                        <a:pt x="435" y="21"/>
                      </a:lnTo>
                      <a:lnTo>
                        <a:pt x="423" y="4"/>
                      </a:lnTo>
                      <a:lnTo>
                        <a:pt x="399" y="28"/>
                      </a:lnTo>
                      <a:lnTo>
                        <a:pt x="387" y="46"/>
                      </a:lnTo>
                      <a:lnTo>
                        <a:pt x="371" y="46"/>
                      </a:lnTo>
                      <a:lnTo>
                        <a:pt x="366" y="19"/>
                      </a:lnTo>
                      <a:lnTo>
                        <a:pt x="343" y="26"/>
                      </a:lnTo>
                      <a:lnTo>
                        <a:pt x="313" y="46"/>
                      </a:lnTo>
                      <a:lnTo>
                        <a:pt x="295" y="33"/>
                      </a:lnTo>
                      <a:lnTo>
                        <a:pt x="254" y="7"/>
                      </a:lnTo>
                      <a:lnTo>
                        <a:pt x="141" y="0"/>
                      </a:lnTo>
                      <a:lnTo>
                        <a:pt x="129" y="12"/>
                      </a:lnTo>
                      <a:lnTo>
                        <a:pt x="151" y="39"/>
                      </a:lnTo>
                      <a:lnTo>
                        <a:pt x="124" y="55"/>
                      </a:lnTo>
                      <a:lnTo>
                        <a:pt x="82" y="39"/>
                      </a:lnTo>
                      <a:lnTo>
                        <a:pt x="39" y="75"/>
                      </a:lnTo>
                      <a:lnTo>
                        <a:pt x="25" y="110"/>
                      </a:lnTo>
                      <a:lnTo>
                        <a:pt x="27" y="190"/>
                      </a:lnTo>
                      <a:lnTo>
                        <a:pt x="49" y="277"/>
                      </a:lnTo>
                      <a:lnTo>
                        <a:pt x="0" y="331"/>
                      </a:lnTo>
                      <a:lnTo>
                        <a:pt x="4" y="338"/>
                      </a:lnTo>
                      <a:lnTo>
                        <a:pt x="49" y="326"/>
                      </a:lnTo>
                      <a:lnTo>
                        <a:pt x="63" y="345"/>
                      </a:lnTo>
                      <a:lnTo>
                        <a:pt x="50" y="406"/>
                      </a:lnTo>
                      <a:lnTo>
                        <a:pt x="76" y="451"/>
                      </a:lnTo>
                      <a:lnTo>
                        <a:pt x="100" y="457"/>
                      </a:lnTo>
                      <a:lnTo>
                        <a:pt x="124" y="423"/>
                      </a:lnTo>
                      <a:lnTo>
                        <a:pt x="136" y="451"/>
                      </a:lnTo>
                      <a:lnTo>
                        <a:pt x="144" y="447"/>
                      </a:lnTo>
                      <a:lnTo>
                        <a:pt x="183" y="411"/>
                      </a:lnTo>
                      <a:lnTo>
                        <a:pt x="194" y="414"/>
                      </a:lnTo>
                      <a:lnTo>
                        <a:pt x="212" y="404"/>
                      </a:lnTo>
                      <a:lnTo>
                        <a:pt x="242" y="414"/>
                      </a:lnTo>
                      <a:lnTo>
                        <a:pt x="242" y="447"/>
                      </a:lnTo>
                      <a:lnTo>
                        <a:pt x="267" y="452"/>
                      </a:lnTo>
                      <a:lnTo>
                        <a:pt x="259" y="487"/>
                      </a:lnTo>
                      <a:lnTo>
                        <a:pt x="237" y="524"/>
                      </a:lnTo>
                      <a:lnTo>
                        <a:pt x="226" y="555"/>
                      </a:lnTo>
                      <a:lnTo>
                        <a:pt x="237" y="555"/>
                      </a:lnTo>
                      <a:lnTo>
                        <a:pt x="265" y="531"/>
                      </a:lnTo>
                      <a:lnTo>
                        <a:pt x="288" y="581"/>
                      </a:lnTo>
                      <a:lnTo>
                        <a:pt x="303" y="568"/>
                      </a:lnTo>
                      <a:lnTo>
                        <a:pt x="323" y="568"/>
                      </a:lnTo>
                      <a:lnTo>
                        <a:pt x="343" y="553"/>
                      </a:lnTo>
                      <a:lnTo>
                        <a:pt x="343" y="524"/>
                      </a:lnTo>
                      <a:lnTo>
                        <a:pt x="353" y="514"/>
                      </a:lnTo>
                      <a:lnTo>
                        <a:pt x="378" y="517"/>
                      </a:lnTo>
                      <a:lnTo>
                        <a:pt x="419" y="536"/>
                      </a:lnTo>
                      <a:lnTo>
                        <a:pt x="426" y="522"/>
                      </a:lnTo>
                      <a:lnTo>
                        <a:pt x="416" y="505"/>
                      </a:lnTo>
                      <a:lnTo>
                        <a:pt x="419" y="493"/>
                      </a:lnTo>
                      <a:lnTo>
                        <a:pt x="446" y="470"/>
                      </a:lnTo>
                      <a:lnTo>
                        <a:pt x="492" y="482"/>
                      </a:lnTo>
                      <a:lnTo>
                        <a:pt x="520" y="465"/>
                      </a:lnTo>
                      <a:lnTo>
                        <a:pt x="509" y="447"/>
                      </a:lnTo>
                      <a:lnTo>
                        <a:pt x="520" y="409"/>
                      </a:lnTo>
                      <a:lnTo>
                        <a:pt x="517" y="350"/>
                      </a:lnTo>
                      <a:lnTo>
                        <a:pt x="499" y="343"/>
                      </a:lnTo>
                      <a:lnTo>
                        <a:pt x="485" y="303"/>
                      </a:lnTo>
                      <a:lnTo>
                        <a:pt x="485" y="268"/>
                      </a:lnTo>
                      <a:lnTo>
                        <a:pt x="476" y="264"/>
                      </a:lnTo>
                      <a:lnTo>
                        <a:pt x="465" y="268"/>
                      </a:lnTo>
                      <a:lnTo>
                        <a:pt x="458" y="260"/>
                      </a:lnTo>
                      <a:lnTo>
                        <a:pt x="463" y="208"/>
                      </a:lnTo>
                      <a:lnTo>
                        <a:pt x="485" y="190"/>
                      </a:lnTo>
                      <a:lnTo>
                        <a:pt x="499" y="160"/>
                      </a:lnTo>
                      <a:lnTo>
                        <a:pt x="497" y="133"/>
                      </a:lnTo>
                      <a:lnTo>
                        <a:pt x="468" y="75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8" name="Freeform 26"/>
                <p:cNvSpPr/>
                <p:nvPr/>
              </p:nvSpPr>
              <p:spPr bwMode="auto">
                <a:xfrm>
                  <a:off x="4457098" y="4300636"/>
                  <a:ext cx="801687" cy="490538"/>
                </a:xfrm>
                <a:custGeom>
                  <a:avLst/>
                  <a:gdLst>
                    <a:gd name="T0" fmla="*/ 99 w 733"/>
                    <a:gd name="T1" fmla="*/ 420 h 456"/>
                    <a:gd name="T2" fmla="*/ 184 w 733"/>
                    <a:gd name="T3" fmla="*/ 400 h 456"/>
                    <a:gd name="T4" fmla="*/ 189 w 733"/>
                    <a:gd name="T5" fmla="*/ 356 h 456"/>
                    <a:gd name="T6" fmla="*/ 315 w 733"/>
                    <a:gd name="T7" fmla="*/ 351 h 456"/>
                    <a:gd name="T8" fmla="*/ 375 w 733"/>
                    <a:gd name="T9" fmla="*/ 391 h 456"/>
                    <a:gd name="T10" fmla="*/ 427 w 733"/>
                    <a:gd name="T11" fmla="*/ 363 h 456"/>
                    <a:gd name="T12" fmla="*/ 448 w 733"/>
                    <a:gd name="T13" fmla="*/ 391 h 456"/>
                    <a:gd name="T14" fmla="*/ 486 w 733"/>
                    <a:gd name="T15" fmla="*/ 349 h 456"/>
                    <a:gd name="T16" fmla="*/ 498 w 733"/>
                    <a:gd name="T17" fmla="*/ 400 h 456"/>
                    <a:gd name="T18" fmla="*/ 530 w 733"/>
                    <a:gd name="T19" fmla="*/ 420 h 456"/>
                    <a:gd name="T20" fmla="*/ 591 w 733"/>
                    <a:gd name="T21" fmla="*/ 384 h 456"/>
                    <a:gd name="T22" fmla="*/ 692 w 733"/>
                    <a:gd name="T23" fmla="*/ 322 h 456"/>
                    <a:gd name="T24" fmla="*/ 684 w 733"/>
                    <a:gd name="T25" fmla="*/ 222 h 456"/>
                    <a:gd name="T26" fmla="*/ 693 w 733"/>
                    <a:gd name="T27" fmla="*/ 187 h 456"/>
                    <a:gd name="T28" fmla="*/ 628 w 733"/>
                    <a:gd name="T29" fmla="*/ 153 h 456"/>
                    <a:gd name="T30" fmla="*/ 582 w 733"/>
                    <a:gd name="T31" fmla="*/ 153 h 456"/>
                    <a:gd name="T32" fmla="*/ 513 w 733"/>
                    <a:gd name="T33" fmla="*/ 128 h 456"/>
                    <a:gd name="T34" fmla="*/ 476 w 733"/>
                    <a:gd name="T35" fmla="*/ 91 h 456"/>
                    <a:gd name="T36" fmla="*/ 439 w 733"/>
                    <a:gd name="T37" fmla="*/ 85 h 456"/>
                    <a:gd name="T38" fmla="*/ 358 w 733"/>
                    <a:gd name="T39" fmla="*/ 85 h 456"/>
                    <a:gd name="T40" fmla="*/ 210 w 733"/>
                    <a:gd name="T41" fmla="*/ 0 h 456"/>
                    <a:gd name="T42" fmla="*/ 180 w 733"/>
                    <a:gd name="T43" fmla="*/ 10 h 456"/>
                    <a:gd name="T44" fmla="*/ 87 w 733"/>
                    <a:gd name="T45" fmla="*/ 10 h 456"/>
                    <a:gd name="T46" fmla="*/ 99 w 733"/>
                    <a:gd name="T47" fmla="*/ 42 h 456"/>
                    <a:gd name="T48" fmla="*/ 142 w 733"/>
                    <a:gd name="T49" fmla="*/ 52 h 456"/>
                    <a:gd name="T50" fmla="*/ 94 w 733"/>
                    <a:gd name="T51" fmla="*/ 85 h 456"/>
                    <a:gd name="T52" fmla="*/ 94 w 733"/>
                    <a:gd name="T53" fmla="*/ 123 h 456"/>
                    <a:gd name="T54" fmla="*/ 122 w 733"/>
                    <a:gd name="T55" fmla="*/ 164 h 456"/>
                    <a:gd name="T56" fmla="*/ 154 w 733"/>
                    <a:gd name="T57" fmla="*/ 249 h 456"/>
                    <a:gd name="T58" fmla="*/ 133 w 733"/>
                    <a:gd name="T59" fmla="*/ 264 h 456"/>
                    <a:gd name="T60" fmla="*/ 19 w 733"/>
                    <a:gd name="T61" fmla="*/ 308 h 456"/>
                    <a:gd name="T62" fmla="*/ 14 w 733"/>
                    <a:gd name="T63" fmla="*/ 346 h 456"/>
                    <a:gd name="T64" fmla="*/ 36 w 733"/>
                    <a:gd name="T65" fmla="*/ 393 h 4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733" h="456">
                      <a:moveTo>
                        <a:pt x="85" y="455"/>
                      </a:moveTo>
                      <a:lnTo>
                        <a:pt x="99" y="420"/>
                      </a:lnTo>
                      <a:lnTo>
                        <a:pt x="144" y="384"/>
                      </a:lnTo>
                      <a:lnTo>
                        <a:pt x="184" y="400"/>
                      </a:lnTo>
                      <a:lnTo>
                        <a:pt x="212" y="384"/>
                      </a:lnTo>
                      <a:lnTo>
                        <a:pt x="189" y="356"/>
                      </a:lnTo>
                      <a:lnTo>
                        <a:pt x="202" y="344"/>
                      </a:lnTo>
                      <a:lnTo>
                        <a:pt x="315" y="351"/>
                      </a:lnTo>
                      <a:lnTo>
                        <a:pt x="356" y="378"/>
                      </a:lnTo>
                      <a:lnTo>
                        <a:pt x="375" y="391"/>
                      </a:lnTo>
                      <a:lnTo>
                        <a:pt x="405" y="370"/>
                      </a:lnTo>
                      <a:lnTo>
                        <a:pt x="427" y="363"/>
                      </a:lnTo>
                      <a:lnTo>
                        <a:pt x="432" y="391"/>
                      </a:lnTo>
                      <a:lnTo>
                        <a:pt x="448" y="391"/>
                      </a:lnTo>
                      <a:lnTo>
                        <a:pt x="462" y="373"/>
                      </a:lnTo>
                      <a:lnTo>
                        <a:pt x="486" y="349"/>
                      </a:lnTo>
                      <a:lnTo>
                        <a:pt x="498" y="366"/>
                      </a:lnTo>
                      <a:lnTo>
                        <a:pt x="498" y="400"/>
                      </a:lnTo>
                      <a:lnTo>
                        <a:pt x="508" y="416"/>
                      </a:lnTo>
                      <a:lnTo>
                        <a:pt x="530" y="420"/>
                      </a:lnTo>
                      <a:lnTo>
                        <a:pt x="554" y="396"/>
                      </a:lnTo>
                      <a:lnTo>
                        <a:pt x="591" y="384"/>
                      </a:lnTo>
                      <a:lnTo>
                        <a:pt x="661" y="320"/>
                      </a:lnTo>
                      <a:lnTo>
                        <a:pt x="692" y="322"/>
                      </a:lnTo>
                      <a:lnTo>
                        <a:pt x="732" y="310"/>
                      </a:lnTo>
                      <a:lnTo>
                        <a:pt x="684" y="222"/>
                      </a:lnTo>
                      <a:lnTo>
                        <a:pt x="699" y="195"/>
                      </a:lnTo>
                      <a:lnTo>
                        <a:pt x="693" y="187"/>
                      </a:lnTo>
                      <a:lnTo>
                        <a:pt x="670" y="178"/>
                      </a:lnTo>
                      <a:lnTo>
                        <a:pt x="628" y="153"/>
                      </a:lnTo>
                      <a:lnTo>
                        <a:pt x="608" y="141"/>
                      </a:lnTo>
                      <a:lnTo>
                        <a:pt x="582" y="153"/>
                      </a:lnTo>
                      <a:lnTo>
                        <a:pt x="552" y="128"/>
                      </a:lnTo>
                      <a:lnTo>
                        <a:pt x="513" y="128"/>
                      </a:lnTo>
                      <a:lnTo>
                        <a:pt x="483" y="114"/>
                      </a:lnTo>
                      <a:lnTo>
                        <a:pt x="476" y="91"/>
                      </a:lnTo>
                      <a:lnTo>
                        <a:pt x="462" y="73"/>
                      </a:lnTo>
                      <a:lnTo>
                        <a:pt x="439" y="85"/>
                      </a:lnTo>
                      <a:lnTo>
                        <a:pt x="420" y="78"/>
                      </a:lnTo>
                      <a:lnTo>
                        <a:pt x="358" y="85"/>
                      </a:lnTo>
                      <a:lnTo>
                        <a:pt x="292" y="70"/>
                      </a:lnTo>
                      <a:lnTo>
                        <a:pt x="210" y="0"/>
                      </a:lnTo>
                      <a:lnTo>
                        <a:pt x="188" y="16"/>
                      </a:lnTo>
                      <a:lnTo>
                        <a:pt x="180" y="10"/>
                      </a:lnTo>
                      <a:lnTo>
                        <a:pt x="162" y="10"/>
                      </a:lnTo>
                      <a:lnTo>
                        <a:pt x="87" y="10"/>
                      </a:lnTo>
                      <a:lnTo>
                        <a:pt x="78" y="20"/>
                      </a:lnTo>
                      <a:lnTo>
                        <a:pt x="99" y="42"/>
                      </a:lnTo>
                      <a:lnTo>
                        <a:pt x="122" y="46"/>
                      </a:lnTo>
                      <a:lnTo>
                        <a:pt x="142" y="52"/>
                      </a:lnTo>
                      <a:lnTo>
                        <a:pt x="133" y="68"/>
                      </a:lnTo>
                      <a:lnTo>
                        <a:pt x="94" y="85"/>
                      </a:lnTo>
                      <a:lnTo>
                        <a:pt x="87" y="114"/>
                      </a:lnTo>
                      <a:lnTo>
                        <a:pt x="94" y="123"/>
                      </a:lnTo>
                      <a:lnTo>
                        <a:pt x="99" y="160"/>
                      </a:lnTo>
                      <a:lnTo>
                        <a:pt x="122" y="164"/>
                      </a:lnTo>
                      <a:lnTo>
                        <a:pt x="144" y="192"/>
                      </a:lnTo>
                      <a:lnTo>
                        <a:pt x="154" y="249"/>
                      </a:lnTo>
                      <a:lnTo>
                        <a:pt x="147" y="267"/>
                      </a:lnTo>
                      <a:lnTo>
                        <a:pt x="133" y="264"/>
                      </a:lnTo>
                      <a:lnTo>
                        <a:pt x="90" y="295"/>
                      </a:lnTo>
                      <a:lnTo>
                        <a:pt x="19" y="308"/>
                      </a:lnTo>
                      <a:lnTo>
                        <a:pt x="0" y="327"/>
                      </a:lnTo>
                      <a:lnTo>
                        <a:pt x="14" y="346"/>
                      </a:lnTo>
                      <a:lnTo>
                        <a:pt x="16" y="388"/>
                      </a:lnTo>
                      <a:lnTo>
                        <a:pt x="36" y="393"/>
                      </a:lnTo>
                      <a:lnTo>
                        <a:pt x="85" y="455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9" name="Freeform 27"/>
                <p:cNvSpPr/>
                <p:nvPr/>
              </p:nvSpPr>
              <p:spPr bwMode="auto">
                <a:xfrm>
                  <a:off x="4565048" y="5851624"/>
                  <a:ext cx="258762" cy="231775"/>
                </a:xfrm>
                <a:custGeom>
                  <a:avLst/>
                  <a:gdLst>
                    <a:gd name="T0" fmla="*/ 237 w 238"/>
                    <a:gd name="T1" fmla="*/ 36 h 215"/>
                    <a:gd name="T2" fmla="*/ 192 w 238"/>
                    <a:gd name="T3" fmla="*/ 110 h 215"/>
                    <a:gd name="T4" fmla="*/ 192 w 238"/>
                    <a:gd name="T5" fmla="*/ 144 h 215"/>
                    <a:gd name="T6" fmla="*/ 105 w 238"/>
                    <a:gd name="T7" fmla="*/ 214 h 215"/>
                    <a:gd name="T8" fmla="*/ 18 w 238"/>
                    <a:gd name="T9" fmla="*/ 182 h 215"/>
                    <a:gd name="T10" fmla="*/ 0 w 238"/>
                    <a:gd name="T11" fmla="*/ 120 h 215"/>
                    <a:gd name="T12" fmla="*/ 4 w 238"/>
                    <a:gd name="T13" fmla="*/ 90 h 215"/>
                    <a:gd name="T14" fmla="*/ 54 w 238"/>
                    <a:gd name="T15" fmla="*/ 43 h 215"/>
                    <a:gd name="T16" fmla="*/ 69 w 238"/>
                    <a:gd name="T17" fmla="*/ 28 h 215"/>
                    <a:gd name="T18" fmla="*/ 150 w 238"/>
                    <a:gd name="T19" fmla="*/ 16 h 215"/>
                    <a:gd name="T20" fmla="*/ 186 w 238"/>
                    <a:gd name="T21" fmla="*/ 12 h 215"/>
                    <a:gd name="T22" fmla="*/ 198 w 238"/>
                    <a:gd name="T23" fmla="*/ 0 h 215"/>
                    <a:gd name="T24" fmla="*/ 224 w 238"/>
                    <a:gd name="T25" fmla="*/ 4 h 215"/>
                    <a:gd name="T26" fmla="*/ 237 w 238"/>
                    <a:gd name="T27" fmla="*/ 36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38" h="215">
                      <a:moveTo>
                        <a:pt x="237" y="36"/>
                      </a:moveTo>
                      <a:lnTo>
                        <a:pt x="192" y="110"/>
                      </a:lnTo>
                      <a:lnTo>
                        <a:pt x="192" y="144"/>
                      </a:lnTo>
                      <a:lnTo>
                        <a:pt x="105" y="214"/>
                      </a:lnTo>
                      <a:lnTo>
                        <a:pt x="18" y="182"/>
                      </a:lnTo>
                      <a:lnTo>
                        <a:pt x="0" y="120"/>
                      </a:lnTo>
                      <a:lnTo>
                        <a:pt x="4" y="90"/>
                      </a:lnTo>
                      <a:lnTo>
                        <a:pt x="54" y="43"/>
                      </a:lnTo>
                      <a:lnTo>
                        <a:pt x="69" y="28"/>
                      </a:lnTo>
                      <a:lnTo>
                        <a:pt x="150" y="16"/>
                      </a:lnTo>
                      <a:lnTo>
                        <a:pt x="186" y="12"/>
                      </a:lnTo>
                      <a:lnTo>
                        <a:pt x="198" y="0"/>
                      </a:lnTo>
                      <a:lnTo>
                        <a:pt x="224" y="4"/>
                      </a:lnTo>
                      <a:lnTo>
                        <a:pt x="237" y="36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0" name="Oval 28"/>
                <p:cNvSpPr>
                  <a:spLocks noChangeArrowheads="1"/>
                </p:cNvSpPr>
                <p:nvPr/>
              </p:nvSpPr>
              <p:spPr bwMode="auto">
                <a:xfrm>
                  <a:off x="5484210" y="4368899"/>
                  <a:ext cx="66675" cy="65087"/>
                </a:xfrm>
                <a:prstGeom prst="ellipse">
                  <a:avLst/>
                </a:prstGeom>
                <a:grpFill/>
                <a:ln w="9525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lIns="52121" tIns="26060" rIns="52121" bIns="26060"/>
                <a:lstStyle/>
                <a:p>
                  <a:endParaRPr lang="zh-CN" altLang="zh-CN"/>
                </a:p>
              </p:txBody>
            </p:sp>
            <p:sp>
              <p:nvSpPr>
                <p:cNvPr id="131" name="Freeform 29"/>
                <p:cNvSpPr/>
                <p:nvPr/>
              </p:nvSpPr>
              <p:spPr bwMode="auto">
                <a:xfrm>
                  <a:off x="3017235" y="3225899"/>
                  <a:ext cx="1417638" cy="1185862"/>
                </a:xfrm>
                <a:custGeom>
                  <a:avLst/>
                  <a:gdLst>
                    <a:gd name="T0" fmla="*/ 0 w 1299"/>
                    <a:gd name="T1" fmla="*/ 207 h 1107"/>
                    <a:gd name="T2" fmla="*/ 49 w 1299"/>
                    <a:gd name="T3" fmla="*/ 157 h 1107"/>
                    <a:gd name="T4" fmla="*/ 200 w 1299"/>
                    <a:gd name="T5" fmla="*/ 71 h 1107"/>
                    <a:gd name="T6" fmla="*/ 237 w 1299"/>
                    <a:gd name="T7" fmla="*/ 19 h 1107"/>
                    <a:gd name="T8" fmla="*/ 269 w 1299"/>
                    <a:gd name="T9" fmla="*/ 2 h 1107"/>
                    <a:gd name="T10" fmla="*/ 327 w 1299"/>
                    <a:gd name="T11" fmla="*/ 39 h 1107"/>
                    <a:gd name="T12" fmla="*/ 332 w 1299"/>
                    <a:gd name="T13" fmla="*/ 149 h 1107"/>
                    <a:gd name="T14" fmla="*/ 412 w 1299"/>
                    <a:gd name="T15" fmla="*/ 244 h 1107"/>
                    <a:gd name="T16" fmla="*/ 542 w 1299"/>
                    <a:gd name="T17" fmla="*/ 212 h 1107"/>
                    <a:gd name="T18" fmla="*/ 577 w 1299"/>
                    <a:gd name="T19" fmla="*/ 239 h 1107"/>
                    <a:gd name="T20" fmla="*/ 519 w 1299"/>
                    <a:gd name="T21" fmla="*/ 299 h 1107"/>
                    <a:gd name="T22" fmla="*/ 580 w 1299"/>
                    <a:gd name="T23" fmla="*/ 362 h 1107"/>
                    <a:gd name="T24" fmla="*/ 609 w 1299"/>
                    <a:gd name="T25" fmla="*/ 371 h 1107"/>
                    <a:gd name="T26" fmla="*/ 639 w 1299"/>
                    <a:gd name="T27" fmla="*/ 417 h 1107"/>
                    <a:gd name="T28" fmla="*/ 756 w 1299"/>
                    <a:gd name="T29" fmla="*/ 419 h 1107"/>
                    <a:gd name="T30" fmla="*/ 868 w 1299"/>
                    <a:gd name="T31" fmla="*/ 374 h 1107"/>
                    <a:gd name="T32" fmla="*/ 879 w 1299"/>
                    <a:gd name="T33" fmla="*/ 446 h 1107"/>
                    <a:gd name="T34" fmla="*/ 849 w 1299"/>
                    <a:gd name="T35" fmla="*/ 485 h 1107"/>
                    <a:gd name="T36" fmla="*/ 840 w 1299"/>
                    <a:gd name="T37" fmla="*/ 543 h 1107"/>
                    <a:gd name="T38" fmla="*/ 923 w 1299"/>
                    <a:gd name="T39" fmla="*/ 576 h 1107"/>
                    <a:gd name="T40" fmla="*/ 1005 w 1299"/>
                    <a:gd name="T41" fmla="*/ 719 h 1107"/>
                    <a:gd name="T42" fmla="*/ 1041 w 1299"/>
                    <a:gd name="T43" fmla="*/ 777 h 1107"/>
                    <a:gd name="T44" fmla="*/ 1083 w 1299"/>
                    <a:gd name="T45" fmla="*/ 806 h 1107"/>
                    <a:gd name="T46" fmla="*/ 1096 w 1299"/>
                    <a:gd name="T47" fmla="*/ 772 h 1107"/>
                    <a:gd name="T48" fmla="*/ 1138 w 1299"/>
                    <a:gd name="T49" fmla="*/ 724 h 1107"/>
                    <a:gd name="T50" fmla="*/ 1096 w 1299"/>
                    <a:gd name="T51" fmla="*/ 689 h 1107"/>
                    <a:gd name="T52" fmla="*/ 1120 w 1299"/>
                    <a:gd name="T53" fmla="*/ 600 h 1107"/>
                    <a:gd name="T54" fmla="*/ 1162 w 1299"/>
                    <a:gd name="T55" fmla="*/ 609 h 1107"/>
                    <a:gd name="T56" fmla="*/ 1247 w 1299"/>
                    <a:gd name="T57" fmla="*/ 662 h 1107"/>
                    <a:gd name="T58" fmla="*/ 1298 w 1299"/>
                    <a:gd name="T59" fmla="*/ 714 h 1107"/>
                    <a:gd name="T60" fmla="*/ 1288 w 1299"/>
                    <a:gd name="T61" fmla="*/ 784 h 1107"/>
                    <a:gd name="T62" fmla="*/ 1223 w 1299"/>
                    <a:gd name="T63" fmla="*/ 806 h 1107"/>
                    <a:gd name="T64" fmla="*/ 1214 w 1299"/>
                    <a:gd name="T65" fmla="*/ 824 h 1107"/>
                    <a:gd name="T66" fmla="*/ 1167 w 1299"/>
                    <a:gd name="T67" fmla="*/ 843 h 1107"/>
                    <a:gd name="T68" fmla="*/ 1113 w 1299"/>
                    <a:gd name="T69" fmla="*/ 830 h 1107"/>
                    <a:gd name="T70" fmla="*/ 1113 w 1299"/>
                    <a:gd name="T71" fmla="*/ 855 h 1107"/>
                    <a:gd name="T72" fmla="*/ 1091 w 1299"/>
                    <a:gd name="T73" fmla="*/ 892 h 1107"/>
                    <a:gd name="T74" fmla="*/ 1101 w 1299"/>
                    <a:gd name="T75" fmla="*/ 962 h 1107"/>
                    <a:gd name="T76" fmla="*/ 1106 w 1299"/>
                    <a:gd name="T77" fmla="*/ 996 h 1107"/>
                    <a:gd name="T78" fmla="*/ 1046 w 1299"/>
                    <a:gd name="T79" fmla="*/ 1008 h 1107"/>
                    <a:gd name="T80" fmla="*/ 1053 w 1299"/>
                    <a:gd name="T81" fmla="*/ 1070 h 1107"/>
                    <a:gd name="T82" fmla="*/ 1020 w 1299"/>
                    <a:gd name="T83" fmla="*/ 1095 h 1107"/>
                    <a:gd name="T84" fmla="*/ 948 w 1299"/>
                    <a:gd name="T85" fmla="*/ 1101 h 1107"/>
                    <a:gd name="T86" fmla="*/ 917 w 1299"/>
                    <a:gd name="T87" fmla="*/ 1046 h 1107"/>
                    <a:gd name="T88" fmla="*/ 881 w 1299"/>
                    <a:gd name="T89" fmla="*/ 1046 h 1107"/>
                    <a:gd name="T90" fmla="*/ 812 w 1299"/>
                    <a:gd name="T91" fmla="*/ 987 h 1107"/>
                    <a:gd name="T92" fmla="*/ 798 w 1299"/>
                    <a:gd name="T93" fmla="*/ 934 h 1107"/>
                    <a:gd name="T94" fmla="*/ 723 w 1299"/>
                    <a:gd name="T95" fmla="*/ 962 h 1107"/>
                    <a:gd name="T96" fmla="*/ 704 w 1299"/>
                    <a:gd name="T97" fmla="*/ 992 h 1107"/>
                    <a:gd name="T98" fmla="*/ 626 w 1299"/>
                    <a:gd name="T99" fmla="*/ 948 h 1107"/>
                    <a:gd name="T100" fmla="*/ 623 w 1299"/>
                    <a:gd name="T101" fmla="*/ 904 h 1107"/>
                    <a:gd name="T102" fmla="*/ 674 w 1299"/>
                    <a:gd name="T103" fmla="*/ 934 h 1107"/>
                    <a:gd name="T104" fmla="*/ 695 w 1299"/>
                    <a:gd name="T105" fmla="*/ 873 h 1107"/>
                    <a:gd name="T106" fmla="*/ 741 w 1299"/>
                    <a:gd name="T107" fmla="*/ 830 h 1107"/>
                    <a:gd name="T108" fmla="*/ 779 w 1299"/>
                    <a:gd name="T109" fmla="*/ 770 h 1107"/>
                    <a:gd name="T110" fmla="*/ 761 w 1299"/>
                    <a:gd name="T111" fmla="*/ 675 h 1107"/>
                    <a:gd name="T112" fmla="*/ 690 w 1299"/>
                    <a:gd name="T113" fmla="*/ 543 h 1107"/>
                    <a:gd name="T114" fmla="*/ 614 w 1299"/>
                    <a:gd name="T115" fmla="*/ 514 h 1107"/>
                    <a:gd name="T116" fmla="*/ 531 w 1299"/>
                    <a:gd name="T117" fmla="*/ 419 h 1107"/>
                    <a:gd name="T118" fmla="*/ 397 w 1299"/>
                    <a:gd name="T119" fmla="*/ 382 h 1107"/>
                    <a:gd name="T120" fmla="*/ 292 w 1299"/>
                    <a:gd name="T121" fmla="*/ 394 h 1107"/>
                    <a:gd name="T122" fmla="*/ 209 w 1299"/>
                    <a:gd name="T123" fmla="*/ 427 h 1107"/>
                    <a:gd name="T124" fmla="*/ 125 w 1299"/>
                    <a:gd name="T125" fmla="*/ 376 h 1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1299" h="1107">
                      <a:moveTo>
                        <a:pt x="11" y="350"/>
                      </a:moveTo>
                      <a:lnTo>
                        <a:pt x="0" y="207"/>
                      </a:lnTo>
                      <a:lnTo>
                        <a:pt x="7" y="177"/>
                      </a:lnTo>
                      <a:lnTo>
                        <a:pt x="49" y="157"/>
                      </a:lnTo>
                      <a:lnTo>
                        <a:pt x="107" y="109"/>
                      </a:lnTo>
                      <a:lnTo>
                        <a:pt x="200" y="71"/>
                      </a:lnTo>
                      <a:lnTo>
                        <a:pt x="237" y="55"/>
                      </a:lnTo>
                      <a:lnTo>
                        <a:pt x="237" y="19"/>
                      </a:lnTo>
                      <a:lnTo>
                        <a:pt x="254" y="0"/>
                      </a:lnTo>
                      <a:lnTo>
                        <a:pt x="269" y="2"/>
                      </a:lnTo>
                      <a:lnTo>
                        <a:pt x="329" y="11"/>
                      </a:lnTo>
                      <a:lnTo>
                        <a:pt x="327" y="39"/>
                      </a:lnTo>
                      <a:lnTo>
                        <a:pt x="339" y="82"/>
                      </a:lnTo>
                      <a:lnTo>
                        <a:pt x="332" y="149"/>
                      </a:lnTo>
                      <a:lnTo>
                        <a:pt x="383" y="226"/>
                      </a:lnTo>
                      <a:lnTo>
                        <a:pt x="412" y="244"/>
                      </a:lnTo>
                      <a:lnTo>
                        <a:pt x="454" y="212"/>
                      </a:lnTo>
                      <a:lnTo>
                        <a:pt x="542" y="212"/>
                      </a:lnTo>
                      <a:lnTo>
                        <a:pt x="563" y="219"/>
                      </a:lnTo>
                      <a:lnTo>
                        <a:pt x="577" y="239"/>
                      </a:lnTo>
                      <a:lnTo>
                        <a:pt x="567" y="261"/>
                      </a:lnTo>
                      <a:lnTo>
                        <a:pt x="519" y="299"/>
                      </a:lnTo>
                      <a:lnTo>
                        <a:pt x="524" y="320"/>
                      </a:lnTo>
                      <a:lnTo>
                        <a:pt x="580" y="362"/>
                      </a:lnTo>
                      <a:lnTo>
                        <a:pt x="602" y="362"/>
                      </a:lnTo>
                      <a:lnTo>
                        <a:pt x="609" y="371"/>
                      </a:lnTo>
                      <a:lnTo>
                        <a:pt x="604" y="389"/>
                      </a:lnTo>
                      <a:lnTo>
                        <a:pt x="639" y="417"/>
                      </a:lnTo>
                      <a:lnTo>
                        <a:pt x="722" y="429"/>
                      </a:lnTo>
                      <a:lnTo>
                        <a:pt x="756" y="419"/>
                      </a:lnTo>
                      <a:lnTo>
                        <a:pt x="807" y="369"/>
                      </a:lnTo>
                      <a:lnTo>
                        <a:pt x="868" y="374"/>
                      </a:lnTo>
                      <a:lnTo>
                        <a:pt x="893" y="412"/>
                      </a:lnTo>
                      <a:lnTo>
                        <a:pt x="879" y="446"/>
                      </a:lnTo>
                      <a:lnTo>
                        <a:pt x="881" y="465"/>
                      </a:lnTo>
                      <a:lnTo>
                        <a:pt x="849" y="485"/>
                      </a:lnTo>
                      <a:lnTo>
                        <a:pt x="836" y="502"/>
                      </a:lnTo>
                      <a:lnTo>
                        <a:pt x="840" y="543"/>
                      </a:lnTo>
                      <a:lnTo>
                        <a:pt x="898" y="585"/>
                      </a:lnTo>
                      <a:lnTo>
                        <a:pt x="923" y="576"/>
                      </a:lnTo>
                      <a:lnTo>
                        <a:pt x="988" y="660"/>
                      </a:lnTo>
                      <a:lnTo>
                        <a:pt x="1005" y="719"/>
                      </a:lnTo>
                      <a:lnTo>
                        <a:pt x="996" y="752"/>
                      </a:lnTo>
                      <a:lnTo>
                        <a:pt x="1041" y="777"/>
                      </a:lnTo>
                      <a:lnTo>
                        <a:pt x="1041" y="794"/>
                      </a:lnTo>
                      <a:lnTo>
                        <a:pt x="1083" y="806"/>
                      </a:lnTo>
                      <a:lnTo>
                        <a:pt x="1096" y="806"/>
                      </a:lnTo>
                      <a:lnTo>
                        <a:pt x="1096" y="772"/>
                      </a:lnTo>
                      <a:lnTo>
                        <a:pt x="1128" y="765"/>
                      </a:lnTo>
                      <a:lnTo>
                        <a:pt x="1138" y="724"/>
                      </a:lnTo>
                      <a:lnTo>
                        <a:pt x="1113" y="707"/>
                      </a:lnTo>
                      <a:lnTo>
                        <a:pt x="1096" y="689"/>
                      </a:lnTo>
                      <a:lnTo>
                        <a:pt x="1103" y="612"/>
                      </a:lnTo>
                      <a:lnTo>
                        <a:pt x="1120" y="600"/>
                      </a:lnTo>
                      <a:lnTo>
                        <a:pt x="1151" y="614"/>
                      </a:lnTo>
                      <a:lnTo>
                        <a:pt x="1162" y="609"/>
                      </a:lnTo>
                      <a:lnTo>
                        <a:pt x="1170" y="623"/>
                      </a:lnTo>
                      <a:lnTo>
                        <a:pt x="1247" y="662"/>
                      </a:lnTo>
                      <a:lnTo>
                        <a:pt x="1290" y="689"/>
                      </a:lnTo>
                      <a:lnTo>
                        <a:pt x="1298" y="714"/>
                      </a:lnTo>
                      <a:lnTo>
                        <a:pt x="1275" y="747"/>
                      </a:lnTo>
                      <a:lnTo>
                        <a:pt x="1288" y="784"/>
                      </a:lnTo>
                      <a:lnTo>
                        <a:pt x="1280" y="801"/>
                      </a:lnTo>
                      <a:lnTo>
                        <a:pt x="1223" y="806"/>
                      </a:lnTo>
                      <a:lnTo>
                        <a:pt x="1211" y="812"/>
                      </a:lnTo>
                      <a:lnTo>
                        <a:pt x="1214" y="824"/>
                      </a:lnTo>
                      <a:lnTo>
                        <a:pt x="1214" y="838"/>
                      </a:lnTo>
                      <a:lnTo>
                        <a:pt x="1167" y="843"/>
                      </a:lnTo>
                      <a:lnTo>
                        <a:pt x="1143" y="830"/>
                      </a:lnTo>
                      <a:lnTo>
                        <a:pt x="1113" y="830"/>
                      </a:lnTo>
                      <a:lnTo>
                        <a:pt x="1106" y="838"/>
                      </a:lnTo>
                      <a:lnTo>
                        <a:pt x="1113" y="855"/>
                      </a:lnTo>
                      <a:lnTo>
                        <a:pt x="1096" y="873"/>
                      </a:lnTo>
                      <a:lnTo>
                        <a:pt x="1091" y="892"/>
                      </a:lnTo>
                      <a:lnTo>
                        <a:pt x="1120" y="917"/>
                      </a:lnTo>
                      <a:lnTo>
                        <a:pt x="1101" y="962"/>
                      </a:lnTo>
                      <a:lnTo>
                        <a:pt x="1108" y="983"/>
                      </a:lnTo>
                      <a:lnTo>
                        <a:pt x="1106" y="996"/>
                      </a:lnTo>
                      <a:lnTo>
                        <a:pt x="1070" y="996"/>
                      </a:lnTo>
                      <a:lnTo>
                        <a:pt x="1046" y="1008"/>
                      </a:lnTo>
                      <a:lnTo>
                        <a:pt x="1065" y="1032"/>
                      </a:lnTo>
                      <a:lnTo>
                        <a:pt x="1053" y="1070"/>
                      </a:lnTo>
                      <a:lnTo>
                        <a:pt x="1016" y="1077"/>
                      </a:lnTo>
                      <a:lnTo>
                        <a:pt x="1020" y="1095"/>
                      </a:lnTo>
                      <a:lnTo>
                        <a:pt x="1010" y="1106"/>
                      </a:lnTo>
                      <a:lnTo>
                        <a:pt x="948" y="1101"/>
                      </a:lnTo>
                      <a:lnTo>
                        <a:pt x="923" y="1084"/>
                      </a:lnTo>
                      <a:lnTo>
                        <a:pt x="917" y="1046"/>
                      </a:lnTo>
                      <a:lnTo>
                        <a:pt x="903" y="1029"/>
                      </a:lnTo>
                      <a:lnTo>
                        <a:pt x="881" y="1046"/>
                      </a:lnTo>
                      <a:lnTo>
                        <a:pt x="840" y="1008"/>
                      </a:lnTo>
                      <a:lnTo>
                        <a:pt x="812" y="987"/>
                      </a:lnTo>
                      <a:lnTo>
                        <a:pt x="807" y="958"/>
                      </a:lnTo>
                      <a:lnTo>
                        <a:pt x="798" y="934"/>
                      </a:lnTo>
                      <a:lnTo>
                        <a:pt x="782" y="934"/>
                      </a:lnTo>
                      <a:lnTo>
                        <a:pt x="723" y="962"/>
                      </a:lnTo>
                      <a:lnTo>
                        <a:pt x="726" y="992"/>
                      </a:lnTo>
                      <a:lnTo>
                        <a:pt x="704" y="992"/>
                      </a:lnTo>
                      <a:lnTo>
                        <a:pt x="666" y="953"/>
                      </a:lnTo>
                      <a:lnTo>
                        <a:pt x="626" y="948"/>
                      </a:lnTo>
                      <a:lnTo>
                        <a:pt x="611" y="927"/>
                      </a:lnTo>
                      <a:lnTo>
                        <a:pt x="623" y="904"/>
                      </a:lnTo>
                      <a:lnTo>
                        <a:pt x="646" y="924"/>
                      </a:lnTo>
                      <a:lnTo>
                        <a:pt x="674" y="934"/>
                      </a:lnTo>
                      <a:lnTo>
                        <a:pt x="695" y="915"/>
                      </a:lnTo>
                      <a:lnTo>
                        <a:pt x="695" y="873"/>
                      </a:lnTo>
                      <a:lnTo>
                        <a:pt x="722" y="850"/>
                      </a:lnTo>
                      <a:lnTo>
                        <a:pt x="741" y="830"/>
                      </a:lnTo>
                      <a:lnTo>
                        <a:pt x="731" y="806"/>
                      </a:lnTo>
                      <a:lnTo>
                        <a:pt x="779" y="770"/>
                      </a:lnTo>
                      <a:lnTo>
                        <a:pt x="786" y="707"/>
                      </a:lnTo>
                      <a:lnTo>
                        <a:pt x="761" y="675"/>
                      </a:lnTo>
                      <a:lnTo>
                        <a:pt x="750" y="623"/>
                      </a:lnTo>
                      <a:lnTo>
                        <a:pt x="690" y="543"/>
                      </a:lnTo>
                      <a:lnTo>
                        <a:pt x="658" y="554"/>
                      </a:lnTo>
                      <a:lnTo>
                        <a:pt x="614" y="514"/>
                      </a:lnTo>
                      <a:lnTo>
                        <a:pt x="554" y="477"/>
                      </a:lnTo>
                      <a:lnTo>
                        <a:pt x="531" y="419"/>
                      </a:lnTo>
                      <a:lnTo>
                        <a:pt x="483" y="436"/>
                      </a:lnTo>
                      <a:lnTo>
                        <a:pt x="397" y="382"/>
                      </a:lnTo>
                      <a:lnTo>
                        <a:pt x="355" y="404"/>
                      </a:lnTo>
                      <a:lnTo>
                        <a:pt x="292" y="394"/>
                      </a:lnTo>
                      <a:lnTo>
                        <a:pt x="242" y="424"/>
                      </a:lnTo>
                      <a:lnTo>
                        <a:pt x="209" y="427"/>
                      </a:lnTo>
                      <a:lnTo>
                        <a:pt x="159" y="397"/>
                      </a:lnTo>
                      <a:lnTo>
                        <a:pt x="125" y="376"/>
                      </a:lnTo>
                      <a:lnTo>
                        <a:pt x="11" y="350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2" name="Freeform 30"/>
                <p:cNvSpPr/>
                <p:nvPr/>
              </p:nvSpPr>
              <p:spPr bwMode="auto">
                <a:xfrm>
                  <a:off x="4158648" y="3570386"/>
                  <a:ext cx="530225" cy="908050"/>
                </a:xfrm>
                <a:custGeom>
                  <a:avLst/>
                  <a:gdLst>
                    <a:gd name="T0" fmla="*/ 401 w 482"/>
                    <a:gd name="T1" fmla="*/ 504 h 849"/>
                    <a:gd name="T2" fmla="*/ 390 w 482"/>
                    <a:gd name="T3" fmla="*/ 287 h 849"/>
                    <a:gd name="T4" fmla="*/ 424 w 482"/>
                    <a:gd name="T5" fmla="*/ 213 h 849"/>
                    <a:gd name="T6" fmla="*/ 421 w 482"/>
                    <a:gd name="T7" fmla="*/ 114 h 849"/>
                    <a:gd name="T8" fmla="*/ 441 w 482"/>
                    <a:gd name="T9" fmla="*/ 44 h 849"/>
                    <a:gd name="T10" fmla="*/ 426 w 482"/>
                    <a:gd name="T11" fmla="*/ 0 h 849"/>
                    <a:gd name="T12" fmla="*/ 353 w 482"/>
                    <a:gd name="T13" fmla="*/ 25 h 849"/>
                    <a:gd name="T14" fmla="*/ 327 w 482"/>
                    <a:gd name="T15" fmla="*/ 86 h 849"/>
                    <a:gd name="T16" fmla="*/ 299 w 482"/>
                    <a:gd name="T17" fmla="*/ 109 h 849"/>
                    <a:gd name="T18" fmla="*/ 205 w 482"/>
                    <a:gd name="T19" fmla="*/ 217 h 849"/>
                    <a:gd name="T20" fmla="*/ 136 w 482"/>
                    <a:gd name="T21" fmla="*/ 213 h 849"/>
                    <a:gd name="T22" fmla="*/ 118 w 482"/>
                    <a:gd name="T23" fmla="*/ 283 h 849"/>
                    <a:gd name="T24" fmla="*/ 205 w 482"/>
                    <a:gd name="T25" fmla="*/ 337 h 849"/>
                    <a:gd name="T26" fmla="*/ 257 w 482"/>
                    <a:gd name="T27" fmla="*/ 389 h 849"/>
                    <a:gd name="T28" fmla="*/ 247 w 482"/>
                    <a:gd name="T29" fmla="*/ 458 h 849"/>
                    <a:gd name="T30" fmla="*/ 181 w 482"/>
                    <a:gd name="T31" fmla="*/ 480 h 849"/>
                    <a:gd name="T32" fmla="*/ 171 w 482"/>
                    <a:gd name="T33" fmla="*/ 497 h 849"/>
                    <a:gd name="T34" fmla="*/ 122 w 482"/>
                    <a:gd name="T35" fmla="*/ 517 h 849"/>
                    <a:gd name="T36" fmla="*/ 68 w 482"/>
                    <a:gd name="T37" fmla="*/ 504 h 849"/>
                    <a:gd name="T38" fmla="*/ 68 w 482"/>
                    <a:gd name="T39" fmla="*/ 529 h 849"/>
                    <a:gd name="T40" fmla="*/ 45 w 482"/>
                    <a:gd name="T41" fmla="*/ 566 h 849"/>
                    <a:gd name="T42" fmla="*/ 55 w 482"/>
                    <a:gd name="T43" fmla="*/ 636 h 849"/>
                    <a:gd name="T44" fmla="*/ 60 w 482"/>
                    <a:gd name="T45" fmla="*/ 670 h 849"/>
                    <a:gd name="T46" fmla="*/ 0 w 482"/>
                    <a:gd name="T47" fmla="*/ 682 h 849"/>
                    <a:gd name="T48" fmla="*/ 7 w 482"/>
                    <a:gd name="T49" fmla="*/ 744 h 849"/>
                    <a:gd name="T50" fmla="*/ 30 w 482"/>
                    <a:gd name="T51" fmla="*/ 769 h 849"/>
                    <a:gd name="T52" fmla="*/ 113 w 482"/>
                    <a:gd name="T53" fmla="*/ 759 h 849"/>
                    <a:gd name="T54" fmla="*/ 131 w 482"/>
                    <a:gd name="T55" fmla="*/ 779 h 849"/>
                    <a:gd name="T56" fmla="*/ 213 w 482"/>
                    <a:gd name="T57" fmla="*/ 815 h 849"/>
                    <a:gd name="T58" fmla="*/ 317 w 482"/>
                    <a:gd name="T59" fmla="*/ 827 h 849"/>
                    <a:gd name="T60" fmla="*/ 367 w 482"/>
                    <a:gd name="T61" fmla="*/ 839 h 849"/>
                    <a:gd name="T62" fmla="*/ 356 w 482"/>
                    <a:gd name="T63" fmla="*/ 792 h 849"/>
                    <a:gd name="T64" fmla="*/ 401 w 482"/>
                    <a:gd name="T65" fmla="*/ 747 h 849"/>
                    <a:gd name="T66" fmla="*/ 390 w 482"/>
                    <a:gd name="T67" fmla="*/ 725 h 849"/>
                    <a:gd name="T68" fmla="*/ 346 w 482"/>
                    <a:gd name="T69" fmla="*/ 697 h 849"/>
                    <a:gd name="T70" fmla="*/ 431 w 482"/>
                    <a:gd name="T71" fmla="*/ 688 h 849"/>
                    <a:gd name="T72" fmla="*/ 458 w 482"/>
                    <a:gd name="T73" fmla="*/ 694 h 849"/>
                    <a:gd name="T74" fmla="*/ 481 w 482"/>
                    <a:gd name="T75" fmla="*/ 647 h 849"/>
                    <a:gd name="T76" fmla="*/ 412 w 482"/>
                    <a:gd name="T77" fmla="*/ 534 h 8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482" h="849">
                      <a:moveTo>
                        <a:pt x="412" y="534"/>
                      </a:moveTo>
                      <a:lnTo>
                        <a:pt x="401" y="504"/>
                      </a:lnTo>
                      <a:lnTo>
                        <a:pt x="424" y="431"/>
                      </a:lnTo>
                      <a:lnTo>
                        <a:pt x="390" y="287"/>
                      </a:lnTo>
                      <a:lnTo>
                        <a:pt x="412" y="248"/>
                      </a:lnTo>
                      <a:lnTo>
                        <a:pt x="424" y="213"/>
                      </a:lnTo>
                      <a:lnTo>
                        <a:pt x="393" y="156"/>
                      </a:lnTo>
                      <a:lnTo>
                        <a:pt x="421" y="114"/>
                      </a:lnTo>
                      <a:lnTo>
                        <a:pt x="426" y="73"/>
                      </a:lnTo>
                      <a:lnTo>
                        <a:pt x="441" y="44"/>
                      </a:lnTo>
                      <a:lnTo>
                        <a:pt x="438" y="10"/>
                      </a:lnTo>
                      <a:lnTo>
                        <a:pt x="426" y="0"/>
                      </a:lnTo>
                      <a:lnTo>
                        <a:pt x="406" y="22"/>
                      </a:lnTo>
                      <a:lnTo>
                        <a:pt x="353" y="25"/>
                      </a:lnTo>
                      <a:lnTo>
                        <a:pt x="325" y="64"/>
                      </a:lnTo>
                      <a:lnTo>
                        <a:pt x="327" y="86"/>
                      </a:lnTo>
                      <a:lnTo>
                        <a:pt x="322" y="100"/>
                      </a:lnTo>
                      <a:lnTo>
                        <a:pt x="299" y="109"/>
                      </a:lnTo>
                      <a:lnTo>
                        <a:pt x="216" y="223"/>
                      </a:lnTo>
                      <a:lnTo>
                        <a:pt x="205" y="217"/>
                      </a:lnTo>
                      <a:lnTo>
                        <a:pt x="185" y="212"/>
                      </a:lnTo>
                      <a:lnTo>
                        <a:pt x="136" y="213"/>
                      </a:lnTo>
                      <a:lnTo>
                        <a:pt x="121" y="236"/>
                      </a:lnTo>
                      <a:lnTo>
                        <a:pt x="118" y="283"/>
                      </a:lnTo>
                      <a:lnTo>
                        <a:pt x="126" y="297"/>
                      </a:lnTo>
                      <a:lnTo>
                        <a:pt x="205" y="337"/>
                      </a:lnTo>
                      <a:lnTo>
                        <a:pt x="249" y="363"/>
                      </a:lnTo>
                      <a:lnTo>
                        <a:pt x="257" y="389"/>
                      </a:lnTo>
                      <a:lnTo>
                        <a:pt x="233" y="421"/>
                      </a:lnTo>
                      <a:lnTo>
                        <a:pt x="247" y="458"/>
                      </a:lnTo>
                      <a:lnTo>
                        <a:pt x="238" y="475"/>
                      </a:lnTo>
                      <a:lnTo>
                        <a:pt x="181" y="480"/>
                      </a:lnTo>
                      <a:lnTo>
                        <a:pt x="169" y="486"/>
                      </a:lnTo>
                      <a:lnTo>
                        <a:pt x="171" y="497"/>
                      </a:lnTo>
                      <a:lnTo>
                        <a:pt x="171" y="512"/>
                      </a:lnTo>
                      <a:lnTo>
                        <a:pt x="122" y="517"/>
                      </a:lnTo>
                      <a:lnTo>
                        <a:pt x="98" y="504"/>
                      </a:lnTo>
                      <a:lnTo>
                        <a:pt x="68" y="504"/>
                      </a:lnTo>
                      <a:lnTo>
                        <a:pt x="60" y="512"/>
                      </a:lnTo>
                      <a:lnTo>
                        <a:pt x="68" y="529"/>
                      </a:lnTo>
                      <a:lnTo>
                        <a:pt x="50" y="547"/>
                      </a:lnTo>
                      <a:lnTo>
                        <a:pt x="45" y="566"/>
                      </a:lnTo>
                      <a:lnTo>
                        <a:pt x="75" y="592"/>
                      </a:lnTo>
                      <a:lnTo>
                        <a:pt x="55" y="636"/>
                      </a:lnTo>
                      <a:lnTo>
                        <a:pt x="63" y="657"/>
                      </a:lnTo>
                      <a:lnTo>
                        <a:pt x="60" y="670"/>
                      </a:lnTo>
                      <a:lnTo>
                        <a:pt x="24" y="670"/>
                      </a:lnTo>
                      <a:lnTo>
                        <a:pt x="0" y="682"/>
                      </a:lnTo>
                      <a:lnTo>
                        <a:pt x="19" y="707"/>
                      </a:lnTo>
                      <a:lnTo>
                        <a:pt x="7" y="744"/>
                      </a:lnTo>
                      <a:lnTo>
                        <a:pt x="30" y="747"/>
                      </a:lnTo>
                      <a:lnTo>
                        <a:pt x="30" y="769"/>
                      </a:lnTo>
                      <a:lnTo>
                        <a:pt x="46" y="771"/>
                      </a:lnTo>
                      <a:lnTo>
                        <a:pt x="113" y="759"/>
                      </a:lnTo>
                      <a:lnTo>
                        <a:pt x="126" y="763"/>
                      </a:lnTo>
                      <a:lnTo>
                        <a:pt x="131" y="779"/>
                      </a:lnTo>
                      <a:lnTo>
                        <a:pt x="155" y="787"/>
                      </a:lnTo>
                      <a:lnTo>
                        <a:pt x="213" y="815"/>
                      </a:lnTo>
                      <a:lnTo>
                        <a:pt x="247" y="802"/>
                      </a:lnTo>
                      <a:lnTo>
                        <a:pt x="317" y="827"/>
                      </a:lnTo>
                      <a:lnTo>
                        <a:pt x="332" y="848"/>
                      </a:lnTo>
                      <a:lnTo>
                        <a:pt x="367" y="839"/>
                      </a:lnTo>
                      <a:lnTo>
                        <a:pt x="362" y="802"/>
                      </a:lnTo>
                      <a:lnTo>
                        <a:pt x="356" y="792"/>
                      </a:lnTo>
                      <a:lnTo>
                        <a:pt x="362" y="763"/>
                      </a:lnTo>
                      <a:lnTo>
                        <a:pt x="401" y="747"/>
                      </a:lnTo>
                      <a:lnTo>
                        <a:pt x="411" y="731"/>
                      </a:lnTo>
                      <a:lnTo>
                        <a:pt x="390" y="725"/>
                      </a:lnTo>
                      <a:lnTo>
                        <a:pt x="367" y="720"/>
                      </a:lnTo>
                      <a:lnTo>
                        <a:pt x="346" y="697"/>
                      </a:lnTo>
                      <a:lnTo>
                        <a:pt x="356" y="688"/>
                      </a:lnTo>
                      <a:lnTo>
                        <a:pt x="431" y="688"/>
                      </a:lnTo>
                      <a:lnTo>
                        <a:pt x="448" y="688"/>
                      </a:lnTo>
                      <a:lnTo>
                        <a:pt x="458" y="694"/>
                      </a:lnTo>
                      <a:lnTo>
                        <a:pt x="481" y="677"/>
                      </a:lnTo>
                      <a:lnTo>
                        <a:pt x="481" y="647"/>
                      </a:lnTo>
                      <a:lnTo>
                        <a:pt x="412" y="547"/>
                      </a:lnTo>
                      <a:lnTo>
                        <a:pt x="412" y="534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3" name="Freeform 31"/>
                <p:cNvSpPr/>
                <p:nvPr/>
              </p:nvSpPr>
              <p:spPr bwMode="auto">
                <a:xfrm>
                  <a:off x="5088923" y="4083149"/>
                  <a:ext cx="493712" cy="582612"/>
                </a:xfrm>
                <a:custGeom>
                  <a:avLst/>
                  <a:gdLst>
                    <a:gd name="T0" fmla="*/ 108 w 451"/>
                    <a:gd name="T1" fmla="*/ 0 h 543"/>
                    <a:gd name="T2" fmla="*/ 186 w 451"/>
                    <a:gd name="T3" fmla="*/ 46 h 543"/>
                    <a:gd name="T4" fmla="*/ 247 w 451"/>
                    <a:gd name="T5" fmla="*/ 73 h 543"/>
                    <a:gd name="T6" fmla="*/ 276 w 451"/>
                    <a:gd name="T7" fmla="*/ 77 h 543"/>
                    <a:gd name="T8" fmla="*/ 292 w 451"/>
                    <a:gd name="T9" fmla="*/ 143 h 543"/>
                    <a:gd name="T10" fmla="*/ 339 w 451"/>
                    <a:gd name="T11" fmla="*/ 171 h 543"/>
                    <a:gd name="T12" fmla="*/ 376 w 451"/>
                    <a:gd name="T13" fmla="*/ 148 h 543"/>
                    <a:gd name="T14" fmla="*/ 388 w 451"/>
                    <a:gd name="T15" fmla="*/ 187 h 543"/>
                    <a:gd name="T16" fmla="*/ 344 w 451"/>
                    <a:gd name="T17" fmla="*/ 212 h 543"/>
                    <a:gd name="T18" fmla="*/ 328 w 451"/>
                    <a:gd name="T19" fmla="*/ 244 h 543"/>
                    <a:gd name="T20" fmla="*/ 376 w 451"/>
                    <a:gd name="T21" fmla="*/ 292 h 543"/>
                    <a:gd name="T22" fmla="*/ 450 w 451"/>
                    <a:gd name="T23" fmla="*/ 328 h 543"/>
                    <a:gd name="T24" fmla="*/ 438 w 451"/>
                    <a:gd name="T25" fmla="*/ 388 h 543"/>
                    <a:gd name="T26" fmla="*/ 438 w 451"/>
                    <a:gd name="T27" fmla="*/ 418 h 543"/>
                    <a:gd name="T28" fmla="*/ 398 w 451"/>
                    <a:gd name="T29" fmla="*/ 441 h 543"/>
                    <a:gd name="T30" fmla="*/ 364 w 451"/>
                    <a:gd name="T31" fmla="*/ 534 h 543"/>
                    <a:gd name="T32" fmla="*/ 337 w 451"/>
                    <a:gd name="T33" fmla="*/ 521 h 543"/>
                    <a:gd name="T34" fmla="*/ 264 w 451"/>
                    <a:gd name="T35" fmla="*/ 496 h 543"/>
                    <a:gd name="T36" fmla="*/ 207 w 451"/>
                    <a:gd name="T37" fmla="*/ 531 h 543"/>
                    <a:gd name="T38" fmla="*/ 223 w 451"/>
                    <a:gd name="T39" fmla="*/ 490 h 543"/>
                    <a:gd name="T40" fmla="*/ 159 w 451"/>
                    <a:gd name="T41" fmla="*/ 512 h 543"/>
                    <a:gd name="T42" fmla="*/ 127 w 451"/>
                    <a:gd name="T43" fmla="*/ 398 h 543"/>
                    <a:gd name="T44" fmla="*/ 98 w 451"/>
                    <a:gd name="T45" fmla="*/ 380 h 543"/>
                    <a:gd name="T46" fmla="*/ 73 w 451"/>
                    <a:gd name="T47" fmla="*/ 320 h 543"/>
                    <a:gd name="T48" fmla="*/ 103 w 451"/>
                    <a:gd name="T49" fmla="*/ 281 h 543"/>
                    <a:gd name="T50" fmla="*/ 88 w 451"/>
                    <a:gd name="T51" fmla="*/ 226 h 543"/>
                    <a:gd name="T52" fmla="*/ 27 w 451"/>
                    <a:gd name="T53" fmla="*/ 223 h 543"/>
                    <a:gd name="T54" fmla="*/ 27 w 451"/>
                    <a:gd name="T55" fmla="*/ 169 h 543"/>
                    <a:gd name="T56" fmla="*/ 50 w 451"/>
                    <a:gd name="T57" fmla="*/ 123 h 543"/>
                    <a:gd name="T58" fmla="*/ 61 w 451"/>
                    <a:gd name="T59" fmla="*/ 65 h 543"/>
                    <a:gd name="T60" fmla="*/ 98 w 451"/>
                    <a:gd name="T61" fmla="*/ 103 h 543"/>
                    <a:gd name="T62" fmla="*/ 136 w 451"/>
                    <a:gd name="T63" fmla="*/ 71 h 543"/>
                    <a:gd name="T64" fmla="*/ 98 w 451"/>
                    <a:gd name="T65" fmla="*/ 29 h 5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51" h="543">
                      <a:moveTo>
                        <a:pt x="91" y="4"/>
                      </a:moveTo>
                      <a:lnTo>
                        <a:pt x="108" y="0"/>
                      </a:lnTo>
                      <a:lnTo>
                        <a:pt x="162" y="22"/>
                      </a:lnTo>
                      <a:lnTo>
                        <a:pt x="186" y="46"/>
                      </a:lnTo>
                      <a:lnTo>
                        <a:pt x="230" y="58"/>
                      </a:lnTo>
                      <a:lnTo>
                        <a:pt x="247" y="73"/>
                      </a:lnTo>
                      <a:lnTo>
                        <a:pt x="271" y="71"/>
                      </a:lnTo>
                      <a:lnTo>
                        <a:pt x="276" y="77"/>
                      </a:lnTo>
                      <a:lnTo>
                        <a:pt x="268" y="133"/>
                      </a:lnTo>
                      <a:lnTo>
                        <a:pt x="292" y="143"/>
                      </a:lnTo>
                      <a:lnTo>
                        <a:pt x="303" y="164"/>
                      </a:lnTo>
                      <a:lnTo>
                        <a:pt x="339" y="171"/>
                      </a:lnTo>
                      <a:lnTo>
                        <a:pt x="351" y="146"/>
                      </a:lnTo>
                      <a:lnTo>
                        <a:pt x="376" y="148"/>
                      </a:lnTo>
                      <a:lnTo>
                        <a:pt x="391" y="169"/>
                      </a:lnTo>
                      <a:lnTo>
                        <a:pt x="388" y="187"/>
                      </a:lnTo>
                      <a:lnTo>
                        <a:pt x="344" y="194"/>
                      </a:lnTo>
                      <a:lnTo>
                        <a:pt x="344" y="212"/>
                      </a:lnTo>
                      <a:lnTo>
                        <a:pt x="344" y="225"/>
                      </a:lnTo>
                      <a:lnTo>
                        <a:pt x="328" y="244"/>
                      </a:lnTo>
                      <a:lnTo>
                        <a:pt x="339" y="267"/>
                      </a:lnTo>
                      <a:lnTo>
                        <a:pt x="376" y="292"/>
                      </a:lnTo>
                      <a:lnTo>
                        <a:pt x="379" y="320"/>
                      </a:lnTo>
                      <a:lnTo>
                        <a:pt x="450" y="328"/>
                      </a:lnTo>
                      <a:lnTo>
                        <a:pt x="450" y="366"/>
                      </a:lnTo>
                      <a:lnTo>
                        <a:pt x="438" y="388"/>
                      </a:lnTo>
                      <a:lnTo>
                        <a:pt x="447" y="406"/>
                      </a:lnTo>
                      <a:lnTo>
                        <a:pt x="438" y="418"/>
                      </a:lnTo>
                      <a:lnTo>
                        <a:pt x="411" y="423"/>
                      </a:lnTo>
                      <a:lnTo>
                        <a:pt x="398" y="441"/>
                      </a:lnTo>
                      <a:lnTo>
                        <a:pt x="400" y="483"/>
                      </a:lnTo>
                      <a:lnTo>
                        <a:pt x="364" y="534"/>
                      </a:lnTo>
                      <a:lnTo>
                        <a:pt x="357" y="542"/>
                      </a:lnTo>
                      <a:lnTo>
                        <a:pt x="337" y="521"/>
                      </a:lnTo>
                      <a:lnTo>
                        <a:pt x="286" y="521"/>
                      </a:lnTo>
                      <a:lnTo>
                        <a:pt x="264" y="496"/>
                      </a:lnTo>
                      <a:lnTo>
                        <a:pt x="223" y="539"/>
                      </a:lnTo>
                      <a:lnTo>
                        <a:pt x="207" y="531"/>
                      </a:lnTo>
                      <a:lnTo>
                        <a:pt x="225" y="498"/>
                      </a:lnTo>
                      <a:lnTo>
                        <a:pt x="223" y="490"/>
                      </a:lnTo>
                      <a:lnTo>
                        <a:pt x="207" y="485"/>
                      </a:lnTo>
                      <a:lnTo>
                        <a:pt x="159" y="512"/>
                      </a:lnTo>
                      <a:lnTo>
                        <a:pt x="112" y="423"/>
                      </a:lnTo>
                      <a:lnTo>
                        <a:pt x="127" y="398"/>
                      </a:lnTo>
                      <a:lnTo>
                        <a:pt x="121" y="388"/>
                      </a:lnTo>
                      <a:lnTo>
                        <a:pt x="98" y="380"/>
                      </a:lnTo>
                      <a:lnTo>
                        <a:pt x="56" y="354"/>
                      </a:lnTo>
                      <a:lnTo>
                        <a:pt x="73" y="320"/>
                      </a:lnTo>
                      <a:lnTo>
                        <a:pt x="98" y="309"/>
                      </a:lnTo>
                      <a:lnTo>
                        <a:pt x="103" y="281"/>
                      </a:lnTo>
                      <a:lnTo>
                        <a:pt x="93" y="231"/>
                      </a:lnTo>
                      <a:lnTo>
                        <a:pt x="88" y="226"/>
                      </a:lnTo>
                      <a:lnTo>
                        <a:pt x="63" y="254"/>
                      </a:lnTo>
                      <a:lnTo>
                        <a:pt x="27" y="223"/>
                      </a:lnTo>
                      <a:lnTo>
                        <a:pt x="0" y="189"/>
                      </a:lnTo>
                      <a:lnTo>
                        <a:pt x="27" y="169"/>
                      </a:lnTo>
                      <a:lnTo>
                        <a:pt x="36" y="135"/>
                      </a:lnTo>
                      <a:lnTo>
                        <a:pt x="50" y="123"/>
                      </a:lnTo>
                      <a:lnTo>
                        <a:pt x="49" y="76"/>
                      </a:lnTo>
                      <a:lnTo>
                        <a:pt x="61" y="65"/>
                      </a:lnTo>
                      <a:lnTo>
                        <a:pt x="84" y="83"/>
                      </a:lnTo>
                      <a:lnTo>
                        <a:pt x="98" y="103"/>
                      </a:lnTo>
                      <a:lnTo>
                        <a:pt x="127" y="83"/>
                      </a:lnTo>
                      <a:lnTo>
                        <a:pt x="136" y="71"/>
                      </a:lnTo>
                      <a:lnTo>
                        <a:pt x="132" y="46"/>
                      </a:lnTo>
                      <a:lnTo>
                        <a:pt x="98" y="29"/>
                      </a:lnTo>
                      <a:lnTo>
                        <a:pt x="91" y="4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4" name="Freeform 32"/>
                <p:cNvSpPr/>
                <p:nvPr/>
              </p:nvSpPr>
              <p:spPr bwMode="auto">
                <a:xfrm>
                  <a:off x="5207985" y="3997424"/>
                  <a:ext cx="584200" cy="454025"/>
                </a:xfrm>
                <a:custGeom>
                  <a:avLst/>
                  <a:gdLst>
                    <a:gd name="T0" fmla="*/ 494 w 533"/>
                    <a:gd name="T1" fmla="*/ 338 h 427"/>
                    <a:gd name="T2" fmla="*/ 483 w 533"/>
                    <a:gd name="T3" fmla="*/ 374 h 427"/>
                    <a:gd name="T4" fmla="*/ 468 w 533"/>
                    <a:gd name="T5" fmla="*/ 394 h 427"/>
                    <a:gd name="T6" fmla="*/ 441 w 533"/>
                    <a:gd name="T7" fmla="*/ 426 h 427"/>
                    <a:gd name="T8" fmla="*/ 398 w 533"/>
                    <a:gd name="T9" fmla="*/ 418 h 427"/>
                    <a:gd name="T10" fmla="*/ 365 w 533"/>
                    <a:gd name="T11" fmla="*/ 399 h 427"/>
                    <a:gd name="T12" fmla="*/ 343 w 533"/>
                    <a:gd name="T13" fmla="*/ 409 h 427"/>
                    <a:gd name="T14" fmla="*/ 272 w 533"/>
                    <a:gd name="T15" fmla="*/ 400 h 427"/>
                    <a:gd name="T16" fmla="*/ 270 w 533"/>
                    <a:gd name="T17" fmla="*/ 373 h 427"/>
                    <a:gd name="T18" fmla="*/ 232 w 533"/>
                    <a:gd name="T19" fmla="*/ 347 h 427"/>
                    <a:gd name="T20" fmla="*/ 222 w 533"/>
                    <a:gd name="T21" fmla="*/ 324 h 427"/>
                    <a:gd name="T22" fmla="*/ 237 w 533"/>
                    <a:gd name="T23" fmla="*/ 306 h 427"/>
                    <a:gd name="T24" fmla="*/ 237 w 533"/>
                    <a:gd name="T25" fmla="*/ 292 h 427"/>
                    <a:gd name="T26" fmla="*/ 237 w 533"/>
                    <a:gd name="T27" fmla="*/ 274 h 427"/>
                    <a:gd name="T28" fmla="*/ 282 w 533"/>
                    <a:gd name="T29" fmla="*/ 267 h 427"/>
                    <a:gd name="T30" fmla="*/ 284 w 533"/>
                    <a:gd name="T31" fmla="*/ 249 h 427"/>
                    <a:gd name="T32" fmla="*/ 270 w 533"/>
                    <a:gd name="T33" fmla="*/ 229 h 427"/>
                    <a:gd name="T34" fmla="*/ 244 w 533"/>
                    <a:gd name="T35" fmla="*/ 227 h 427"/>
                    <a:gd name="T36" fmla="*/ 232 w 533"/>
                    <a:gd name="T37" fmla="*/ 251 h 427"/>
                    <a:gd name="T38" fmla="*/ 196 w 533"/>
                    <a:gd name="T39" fmla="*/ 245 h 427"/>
                    <a:gd name="T40" fmla="*/ 186 w 533"/>
                    <a:gd name="T41" fmla="*/ 225 h 427"/>
                    <a:gd name="T42" fmla="*/ 162 w 533"/>
                    <a:gd name="T43" fmla="*/ 213 h 427"/>
                    <a:gd name="T44" fmla="*/ 169 w 533"/>
                    <a:gd name="T45" fmla="*/ 158 h 427"/>
                    <a:gd name="T46" fmla="*/ 164 w 533"/>
                    <a:gd name="T47" fmla="*/ 152 h 427"/>
                    <a:gd name="T48" fmla="*/ 139 w 533"/>
                    <a:gd name="T49" fmla="*/ 154 h 427"/>
                    <a:gd name="T50" fmla="*/ 123 w 533"/>
                    <a:gd name="T51" fmla="*/ 139 h 427"/>
                    <a:gd name="T52" fmla="*/ 78 w 533"/>
                    <a:gd name="T53" fmla="*/ 127 h 427"/>
                    <a:gd name="T54" fmla="*/ 54 w 533"/>
                    <a:gd name="T55" fmla="*/ 103 h 427"/>
                    <a:gd name="T56" fmla="*/ 0 w 533"/>
                    <a:gd name="T57" fmla="*/ 80 h 427"/>
                    <a:gd name="T58" fmla="*/ 4 w 533"/>
                    <a:gd name="T59" fmla="*/ 56 h 427"/>
                    <a:gd name="T60" fmla="*/ 27 w 533"/>
                    <a:gd name="T61" fmla="*/ 49 h 427"/>
                    <a:gd name="T62" fmla="*/ 66 w 533"/>
                    <a:gd name="T63" fmla="*/ 80 h 427"/>
                    <a:gd name="T64" fmla="*/ 78 w 533"/>
                    <a:gd name="T65" fmla="*/ 80 h 427"/>
                    <a:gd name="T66" fmla="*/ 116 w 533"/>
                    <a:gd name="T67" fmla="*/ 78 h 427"/>
                    <a:gd name="T68" fmla="*/ 136 w 533"/>
                    <a:gd name="T69" fmla="*/ 61 h 427"/>
                    <a:gd name="T70" fmla="*/ 166 w 533"/>
                    <a:gd name="T71" fmla="*/ 85 h 427"/>
                    <a:gd name="T72" fmla="*/ 180 w 533"/>
                    <a:gd name="T73" fmla="*/ 63 h 427"/>
                    <a:gd name="T74" fmla="*/ 181 w 533"/>
                    <a:gd name="T75" fmla="*/ 51 h 427"/>
                    <a:gd name="T76" fmla="*/ 206 w 533"/>
                    <a:gd name="T77" fmla="*/ 36 h 427"/>
                    <a:gd name="T78" fmla="*/ 214 w 533"/>
                    <a:gd name="T79" fmla="*/ 4 h 427"/>
                    <a:gd name="T80" fmla="*/ 237 w 533"/>
                    <a:gd name="T81" fmla="*/ 0 h 427"/>
                    <a:gd name="T82" fmla="*/ 300 w 533"/>
                    <a:gd name="T83" fmla="*/ 44 h 427"/>
                    <a:gd name="T84" fmla="*/ 343 w 533"/>
                    <a:gd name="T85" fmla="*/ 61 h 427"/>
                    <a:gd name="T86" fmla="*/ 427 w 533"/>
                    <a:gd name="T87" fmla="*/ 200 h 427"/>
                    <a:gd name="T88" fmla="*/ 422 w 533"/>
                    <a:gd name="T89" fmla="*/ 213 h 427"/>
                    <a:gd name="T90" fmla="*/ 479 w 533"/>
                    <a:gd name="T91" fmla="*/ 240 h 427"/>
                    <a:gd name="T92" fmla="*/ 494 w 533"/>
                    <a:gd name="T93" fmla="*/ 264 h 427"/>
                    <a:gd name="T94" fmla="*/ 519 w 533"/>
                    <a:gd name="T95" fmla="*/ 276 h 427"/>
                    <a:gd name="T96" fmla="*/ 532 w 533"/>
                    <a:gd name="T97" fmla="*/ 302 h 427"/>
                    <a:gd name="T98" fmla="*/ 515 w 533"/>
                    <a:gd name="T99" fmla="*/ 308 h 427"/>
                    <a:gd name="T100" fmla="*/ 487 w 533"/>
                    <a:gd name="T101" fmla="*/ 298 h 427"/>
                    <a:gd name="T102" fmla="*/ 446 w 533"/>
                    <a:gd name="T103" fmla="*/ 298 h 427"/>
                    <a:gd name="T104" fmla="*/ 409 w 533"/>
                    <a:gd name="T105" fmla="*/ 286 h 427"/>
                    <a:gd name="T106" fmla="*/ 398 w 533"/>
                    <a:gd name="T107" fmla="*/ 298 h 427"/>
                    <a:gd name="T108" fmla="*/ 429 w 533"/>
                    <a:gd name="T109" fmla="*/ 308 h 427"/>
                    <a:gd name="T110" fmla="*/ 463 w 533"/>
                    <a:gd name="T111" fmla="*/ 323 h 427"/>
                    <a:gd name="T112" fmla="*/ 494 w 533"/>
                    <a:gd name="T113" fmla="*/ 338 h 4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533" h="427">
                      <a:moveTo>
                        <a:pt x="494" y="338"/>
                      </a:moveTo>
                      <a:lnTo>
                        <a:pt x="483" y="374"/>
                      </a:lnTo>
                      <a:lnTo>
                        <a:pt x="468" y="394"/>
                      </a:lnTo>
                      <a:lnTo>
                        <a:pt x="441" y="426"/>
                      </a:lnTo>
                      <a:lnTo>
                        <a:pt x="398" y="418"/>
                      </a:lnTo>
                      <a:lnTo>
                        <a:pt x="365" y="399"/>
                      </a:lnTo>
                      <a:lnTo>
                        <a:pt x="343" y="409"/>
                      </a:lnTo>
                      <a:lnTo>
                        <a:pt x="272" y="400"/>
                      </a:lnTo>
                      <a:lnTo>
                        <a:pt x="270" y="373"/>
                      </a:lnTo>
                      <a:lnTo>
                        <a:pt x="232" y="347"/>
                      </a:lnTo>
                      <a:lnTo>
                        <a:pt x="222" y="324"/>
                      </a:lnTo>
                      <a:lnTo>
                        <a:pt x="237" y="306"/>
                      </a:lnTo>
                      <a:lnTo>
                        <a:pt x="237" y="292"/>
                      </a:lnTo>
                      <a:lnTo>
                        <a:pt x="237" y="274"/>
                      </a:lnTo>
                      <a:lnTo>
                        <a:pt x="282" y="267"/>
                      </a:lnTo>
                      <a:lnTo>
                        <a:pt x="284" y="249"/>
                      </a:lnTo>
                      <a:lnTo>
                        <a:pt x="270" y="229"/>
                      </a:lnTo>
                      <a:lnTo>
                        <a:pt x="244" y="227"/>
                      </a:lnTo>
                      <a:lnTo>
                        <a:pt x="232" y="251"/>
                      </a:lnTo>
                      <a:lnTo>
                        <a:pt x="196" y="245"/>
                      </a:lnTo>
                      <a:lnTo>
                        <a:pt x="186" y="225"/>
                      </a:lnTo>
                      <a:lnTo>
                        <a:pt x="162" y="213"/>
                      </a:lnTo>
                      <a:lnTo>
                        <a:pt x="169" y="158"/>
                      </a:lnTo>
                      <a:lnTo>
                        <a:pt x="164" y="152"/>
                      </a:lnTo>
                      <a:lnTo>
                        <a:pt x="139" y="154"/>
                      </a:lnTo>
                      <a:lnTo>
                        <a:pt x="123" y="139"/>
                      </a:lnTo>
                      <a:lnTo>
                        <a:pt x="78" y="127"/>
                      </a:lnTo>
                      <a:lnTo>
                        <a:pt x="54" y="103"/>
                      </a:lnTo>
                      <a:lnTo>
                        <a:pt x="0" y="80"/>
                      </a:lnTo>
                      <a:lnTo>
                        <a:pt x="4" y="56"/>
                      </a:lnTo>
                      <a:lnTo>
                        <a:pt x="27" y="49"/>
                      </a:lnTo>
                      <a:lnTo>
                        <a:pt x="66" y="80"/>
                      </a:lnTo>
                      <a:lnTo>
                        <a:pt x="78" y="80"/>
                      </a:lnTo>
                      <a:lnTo>
                        <a:pt x="116" y="78"/>
                      </a:lnTo>
                      <a:lnTo>
                        <a:pt x="136" y="61"/>
                      </a:lnTo>
                      <a:lnTo>
                        <a:pt x="166" y="85"/>
                      </a:lnTo>
                      <a:lnTo>
                        <a:pt x="180" y="63"/>
                      </a:lnTo>
                      <a:lnTo>
                        <a:pt x="181" y="51"/>
                      </a:lnTo>
                      <a:lnTo>
                        <a:pt x="206" y="36"/>
                      </a:lnTo>
                      <a:lnTo>
                        <a:pt x="214" y="4"/>
                      </a:lnTo>
                      <a:lnTo>
                        <a:pt x="237" y="0"/>
                      </a:lnTo>
                      <a:lnTo>
                        <a:pt x="300" y="44"/>
                      </a:lnTo>
                      <a:lnTo>
                        <a:pt x="343" y="61"/>
                      </a:lnTo>
                      <a:lnTo>
                        <a:pt x="427" y="200"/>
                      </a:lnTo>
                      <a:lnTo>
                        <a:pt x="422" y="213"/>
                      </a:lnTo>
                      <a:lnTo>
                        <a:pt x="479" y="240"/>
                      </a:lnTo>
                      <a:lnTo>
                        <a:pt x="494" y="264"/>
                      </a:lnTo>
                      <a:lnTo>
                        <a:pt x="519" y="276"/>
                      </a:lnTo>
                      <a:lnTo>
                        <a:pt x="532" y="302"/>
                      </a:lnTo>
                      <a:lnTo>
                        <a:pt x="515" y="308"/>
                      </a:lnTo>
                      <a:lnTo>
                        <a:pt x="487" y="298"/>
                      </a:lnTo>
                      <a:lnTo>
                        <a:pt x="446" y="298"/>
                      </a:lnTo>
                      <a:lnTo>
                        <a:pt x="409" y="286"/>
                      </a:lnTo>
                      <a:lnTo>
                        <a:pt x="398" y="298"/>
                      </a:lnTo>
                      <a:lnTo>
                        <a:pt x="429" y="308"/>
                      </a:lnTo>
                      <a:lnTo>
                        <a:pt x="463" y="323"/>
                      </a:lnTo>
                      <a:lnTo>
                        <a:pt x="494" y="338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5" name="Freeform 33"/>
                <p:cNvSpPr/>
                <p:nvPr/>
              </p:nvSpPr>
              <p:spPr bwMode="auto">
                <a:xfrm>
                  <a:off x="5727098" y="4364136"/>
                  <a:ext cx="82550" cy="85725"/>
                </a:xfrm>
                <a:custGeom>
                  <a:avLst/>
                  <a:gdLst>
                    <a:gd name="T0" fmla="*/ 32 w 76"/>
                    <a:gd name="T1" fmla="*/ 79 h 80"/>
                    <a:gd name="T2" fmla="*/ 0 w 76"/>
                    <a:gd name="T3" fmla="*/ 52 h 80"/>
                    <a:gd name="T4" fmla="*/ 14 w 76"/>
                    <a:gd name="T5" fmla="*/ 33 h 80"/>
                    <a:gd name="T6" fmla="*/ 25 w 76"/>
                    <a:gd name="T7" fmla="*/ 0 h 80"/>
                    <a:gd name="T8" fmla="*/ 58 w 76"/>
                    <a:gd name="T9" fmla="*/ 13 h 80"/>
                    <a:gd name="T10" fmla="*/ 75 w 76"/>
                    <a:gd name="T11" fmla="*/ 35 h 80"/>
                    <a:gd name="T12" fmla="*/ 64 w 76"/>
                    <a:gd name="T13" fmla="*/ 52 h 80"/>
                    <a:gd name="T14" fmla="*/ 32 w 76"/>
                    <a:gd name="T15" fmla="*/ 79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6" h="80">
                      <a:moveTo>
                        <a:pt x="32" y="79"/>
                      </a:moveTo>
                      <a:lnTo>
                        <a:pt x="0" y="52"/>
                      </a:lnTo>
                      <a:lnTo>
                        <a:pt x="14" y="33"/>
                      </a:lnTo>
                      <a:lnTo>
                        <a:pt x="25" y="0"/>
                      </a:lnTo>
                      <a:lnTo>
                        <a:pt x="58" y="13"/>
                      </a:lnTo>
                      <a:lnTo>
                        <a:pt x="75" y="35"/>
                      </a:lnTo>
                      <a:lnTo>
                        <a:pt x="64" y="52"/>
                      </a:lnTo>
                      <a:lnTo>
                        <a:pt x="32" y="79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6" name="Freeform 34"/>
                <p:cNvSpPr/>
                <p:nvPr/>
              </p:nvSpPr>
              <p:spPr bwMode="auto">
                <a:xfrm>
                  <a:off x="5306410" y="4784824"/>
                  <a:ext cx="450850" cy="550862"/>
                </a:xfrm>
                <a:custGeom>
                  <a:avLst/>
                  <a:gdLst>
                    <a:gd name="T0" fmla="*/ 0 w 410"/>
                    <a:gd name="T1" fmla="*/ 393 h 515"/>
                    <a:gd name="T2" fmla="*/ 15 w 410"/>
                    <a:gd name="T3" fmla="*/ 305 h 515"/>
                    <a:gd name="T4" fmla="*/ 30 w 410"/>
                    <a:gd name="T5" fmla="*/ 284 h 515"/>
                    <a:gd name="T6" fmla="*/ 36 w 410"/>
                    <a:gd name="T7" fmla="*/ 259 h 515"/>
                    <a:gd name="T8" fmla="*/ 52 w 410"/>
                    <a:gd name="T9" fmla="*/ 222 h 515"/>
                    <a:gd name="T10" fmla="*/ 43 w 410"/>
                    <a:gd name="T11" fmla="*/ 208 h 515"/>
                    <a:gd name="T12" fmla="*/ 45 w 410"/>
                    <a:gd name="T13" fmla="*/ 176 h 515"/>
                    <a:gd name="T14" fmla="*/ 87 w 410"/>
                    <a:gd name="T15" fmla="*/ 128 h 515"/>
                    <a:gd name="T16" fmla="*/ 86 w 410"/>
                    <a:gd name="T17" fmla="*/ 97 h 515"/>
                    <a:gd name="T18" fmla="*/ 111 w 410"/>
                    <a:gd name="T19" fmla="*/ 50 h 515"/>
                    <a:gd name="T20" fmla="*/ 139 w 410"/>
                    <a:gd name="T21" fmla="*/ 58 h 515"/>
                    <a:gd name="T22" fmla="*/ 192 w 410"/>
                    <a:gd name="T23" fmla="*/ 19 h 515"/>
                    <a:gd name="T24" fmla="*/ 202 w 410"/>
                    <a:gd name="T25" fmla="*/ 0 h 515"/>
                    <a:gd name="T26" fmla="*/ 235 w 410"/>
                    <a:gd name="T27" fmla="*/ 4 h 515"/>
                    <a:gd name="T28" fmla="*/ 251 w 410"/>
                    <a:gd name="T29" fmla="*/ 48 h 515"/>
                    <a:gd name="T30" fmla="*/ 265 w 410"/>
                    <a:gd name="T31" fmla="*/ 78 h 515"/>
                    <a:gd name="T32" fmla="*/ 300 w 410"/>
                    <a:gd name="T33" fmla="*/ 78 h 515"/>
                    <a:gd name="T34" fmla="*/ 319 w 410"/>
                    <a:gd name="T35" fmla="*/ 50 h 515"/>
                    <a:gd name="T36" fmla="*/ 352 w 410"/>
                    <a:gd name="T37" fmla="*/ 82 h 515"/>
                    <a:gd name="T38" fmla="*/ 409 w 410"/>
                    <a:gd name="T39" fmla="*/ 63 h 515"/>
                    <a:gd name="T40" fmla="*/ 374 w 410"/>
                    <a:gd name="T41" fmla="*/ 145 h 515"/>
                    <a:gd name="T42" fmla="*/ 352 w 410"/>
                    <a:gd name="T43" fmla="*/ 135 h 515"/>
                    <a:gd name="T44" fmla="*/ 340 w 410"/>
                    <a:gd name="T45" fmla="*/ 144 h 515"/>
                    <a:gd name="T46" fmla="*/ 338 w 410"/>
                    <a:gd name="T47" fmla="*/ 150 h 515"/>
                    <a:gd name="T48" fmla="*/ 357 w 410"/>
                    <a:gd name="T49" fmla="*/ 172 h 515"/>
                    <a:gd name="T50" fmla="*/ 352 w 410"/>
                    <a:gd name="T51" fmla="*/ 249 h 515"/>
                    <a:gd name="T52" fmla="*/ 357 w 410"/>
                    <a:gd name="T53" fmla="*/ 273 h 515"/>
                    <a:gd name="T54" fmla="*/ 352 w 410"/>
                    <a:gd name="T55" fmla="*/ 281 h 515"/>
                    <a:gd name="T56" fmla="*/ 327 w 410"/>
                    <a:gd name="T57" fmla="*/ 276 h 515"/>
                    <a:gd name="T58" fmla="*/ 315 w 410"/>
                    <a:gd name="T59" fmla="*/ 290 h 515"/>
                    <a:gd name="T60" fmla="*/ 324 w 410"/>
                    <a:gd name="T61" fmla="*/ 311 h 515"/>
                    <a:gd name="T62" fmla="*/ 295 w 410"/>
                    <a:gd name="T63" fmla="*/ 337 h 515"/>
                    <a:gd name="T64" fmla="*/ 303 w 410"/>
                    <a:gd name="T65" fmla="*/ 347 h 515"/>
                    <a:gd name="T66" fmla="*/ 275 w 410"/>
                    <a:gd name="T67" fmla="*/ 362 h 515"/>
                    <a:gd name="T68" fmla="*/ 279 w 410"/>
                    <a:gd name="T69" fmla="*/ 381 h 515"/>
                    <a:gd name="T70" fmla="*/ 270 w 410"/>
                    <a:gd name="T71" fmla="*/ 391 h 515"/>
                    <a:gd name="T72" fmla="*/ 235 w 410"/>
                    <a:gd name="T73" fmla="*/ 391 h 515"/>
                    <a:gd name="T74" fmla="*/ 215 w 410"/>
                    <a:gd name="T75" fmla="*/ 408 h 515"/>
                    <a:gd name="T76" fmla="*/ 212 w 410"/>
                    <a:gd name="T77" fmla="*/ 415 h 515"/>
                    <a:gd name="T78" fmla="*/ 229 w 410"/>
                    <a:gd name="T79" fmla="*/ 427 h 515"/>
                    <a:gd name="T80" fmla="*/ 210 w 410"/>
                    <a:gd name="T81" fmla="*/ 457 h 515"/>
                    <a:gd name="T82" fmla="*/ 185 w 410"/>
                    <a:gd name="T83" fmla="*/ 489 h 515"/>
                    <a:gd name="T84" fmla="*/ 173 w 410"/>
                    <a:gd name="T85" fmla="*/ 485 h 515"/>
                    <a:gd name="T86" fmla="*/ 149 w 410"/>
                    <a:gd name="T87" fmla="*/ 514 h 515"/>
                    <a:gd name="T88" fmla="*/ 119 w 410"/>
                    <a:gd name="T89" fmla="*/ 450 h 515"/>
                    <a:gd name="T90" fmla="*/ 92 w 410"/>
                    <a:gd name="T91" fmla="*/ 415 h 515"/>
                    <a:gd name="T92" fmla="*/ 75 w 410"/>
                    <a:gd name="T93" fmla="*/ 417 h 515"/>
                    <a:gd name="T94" fmla="*/ 63 w 410"/>
                    <a:gd name="T95" fmla="*/ 408 h 515"/>
                    <a:gd name="T96" fmla="*/ 0 w 410"/>
                    <a:gd name="T97" fmla="*/ 393 h 5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410" h="515">
                      <a:moveTo>
                        <a:pt x="0" y="393"/>
                      </a:moveTo>
                      <a:lnTo>
                        <a:pt x="15" y="305"/>
                      </a:lnTo>
                      <a:lnTo>
                        <a:pt x="30" y="284"/>
                      </a:lnTo>
                      <a:lnTo>
                        <a:pt x="36" y="259"/>
                      </a:lnTo>
                      <a:lnTo>
                        <a:pt x="52" y="222"/>
                      </a:lnTo>
                      <a:lnTo>
                        <a:pt x="43" y="208"/>
                      </a:lnTo>
                      <a:lnTo>
                        <a:pt x="45" y="176"/>
                      </a:lnTo>
                      <a:lnTo>
                        <a:pt x="87" y="128"/>
                      </a:lnTo>
                      <a:lnTo>
                        <a:pt x="86" y="97"/>
                      </a:lnTo>
                      <a:lnTo>
                        <a:pt x="111" y="50"/>
                      </a:lnTo>
                      <a:lnTo>
                        <a:pt x="139" y="58"/>
                      </a:lnTo>
                      <a:lnTo>
                        <a:pt x="192" y="19"/>
                      </a:lnTo>
                      <a:lnTo>
                        <a:pt x="202" y="0"/>
                      </a:lnTo>
                      <a:lnTo>
                        <a:pt x="235" y="4"/>
                      </a:lnTo>
                      <a:lnTo>
                        <a:pt x="251" y="48"/>
                      </a:lnTo>
                      <a:lnTo>
                        <a:pt x="265" y="78"/>
                      </a:lnTo>
                      <a:lnTo>
                        <a:pt x="300" y="78"/>
                      </a:lnTo>
                      <a:lnTo>
                        <a:pt x="319" y="50"/>
                      </a:lnTo>
                      <a:lnTo>
                        <a:pt x="352" y="82"/>
                      </a:lnTo>
                      <a:lnTo>
                        <a:pt x="409" y="63"/>
                      </a:lnTo>
                      <a:lnTo>
                        <a:pt x="374" y="145"/>
                      </a:lnTo>
                      <a:lnTo>
                        <a:pt x="352" y="135"/>
                      </a:lnTo>
                      <a:lnTo>
                        <a:pt x="340" y="144"/>
                      </a:lnTo>
                      <a:lnTo>
                        <a:pt x="338" y="150"/>
                      </a:lnTo>
                      <a:lnTo>
                        <a:pt x="357" y="172"/>
                      </a:lnTo>
                      <a:lnTo>
                        <a:pt x="352" y="249"/>
                      </a:lnTo>
                      <a:lnTo>
                        <a:pt x="357" y="273"/>
                      </a:lnTo>
                      <a:lnTo>
                        <a:pt x="352" y="281"/>
                      </a:lnTo>
                      <a:lnTo>
                        <a:pt x="327" y="276"/>
                      </a:lnTo>
                      <a:lnTo>
                        <a:pt x="315" y="290"/>
                      </a:lnTo>
                      <a:lnTo>
                        <a:pt x="324" y="311"/>
                      </a:lnTo>
                      <a:lnTo>
                        <a:pt x="295" y="337"/>
                      </a:lnTo>
                      <a:lnTo>
                        <a:pt x="303" y="347"/>
                      </a:lnTo>
                      <a:lnTo>
                        <a:pt x="275" y="362"/>
                      </a:lnTo>
                      <a:lnTo>
                        <a:pt x="279" y="381"/>
                      </a:lnTo>
                      <a:lnTo>
                        <a:pt x="270" y="391"/>
                      </a:lnTo>
                      <a:lnTo>
                        <a:pt x="235" y="391"/>
                      </a:lnTo>
                      <a:lnTo>
                        <a:pt x="215" y="408"/>
                      </a:lnTo>
                      <a:lnTo>
                        <a:pt x="212" y="415"/>
                      </a:lnTo>
                      <a:lnTo>
                        <a:pt x="229" y="427"/>
                      </a:lnTo>
                      <a:lnTo>
                        <a:pt x="210" y="457"/>
                      </a:lnTo>
                      <a:lnTo>
                        <a:pt x="185" y="489"/>
                      </a:lnTo>
                      <a:lnTo>
                        <a:pt x="173" y="485"/>
                      </a:lnTo>
                      <a:lnTo>
                        <a:pt x="149" y="514"/>
                      </a:lnTo>
                      <a:lnTo>
                        <a:pt x="119" y="450"/>
                      </a:lnTo>
                      <a:lnTo>
                        <a:pt x="92" y="415"/>
                      </a:lnTo>
                      <a:lnTo>
                        <a:pt x="75" y="417"/>
                      </a:lnTo>
                      <a:lnTo>
                        <a:pt x="63" y="408"/>
                      </a:lnTo>
                      <a:lnTo>
                        <a:pt x="0" y="39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7" name="Freeform 35"/>
                <p:cNvSpPr/>
                <p:nvPr/>
              </p:nvSpPr>
              <p:spPr bwMode="auto">
                <a:xfrm>
                  <a:off x="5447698" y="4403824"/>
                  <a:ext cx="395287" cy="452437"/>
                </a:xfrm>
                <a:custGeom>
                  <a:avLst/>
                  <a:gdLst>
                    <a:gd name="T0" fmla="*/ 261 w 361"/>
                    <a:gd name="T1" fmla="*/ 399 h 420"/>
                    <a:gd name="T2" fmla="*/ 205 w 361"/>
                    <a:gd name="T3" fmla="*/ 419 h 420"/>
                    <a:gd name="T4" fmla="*/ 172 w 361"/>
                    <a:gd name="T5" fmla="*/ 386 h 420"/>
                    <a:gd name="T6" fmla="*/ 152 w 361"/>
                    <a:gd name="T7" fmla="*/ 414 h 420"/>
                    <a:gd name="T8" fmla="*/ 118 w 361"/>
                    <a:gd name="T9" fmla="*/ 414 h 420"/>
                    <a:gd name="T10" fmla="*/ 104 w 361"/>
                    <a:gd name="T11" fmla="*/ 384 h 420"/>
                    <a:gd name="T12" fmla="*/ 88 w 361"/>
                    <a:gd name="T13" fmla="*/ 340 h 420"/>
                    <a:gd name="T14" fmla="*/ 55 w 361"/>
                    <a:gd name="T15" fmla="*/ 336 h 420"/>
                    <a:gd name="T16" fmla="*/ 22 w 361"/>
                    <a:gd name="T17" fmla="*/ 272 h 420"/>
                    <a:gd name="T18" fmla="*/ 0 w 361"/>
                    <a:gd name="T19" fmla="*/ 241 h 420"/>
                    <a:gd name="T20" fmla="*/ 15 w 361"/>
                    <a:gd name="T21" fmla="*/ 226 h 420"/>
                    <a:gd name="T22" fmla="*/ 22 w 361"/>
                    <a:gd name="T23" fmla="*/ 219 h 420"/>
                    <a:gd name="T24" fmla="*/ 57 w 361"/>
                    <a:gd name="T25" fmla="*/ 168 h 420"/>
                    <a:gd name="T26" fmla="*/ 55 w 361"/>
                    <a:gd name="T27" fmla="*/ 126 h 420"/>
                    <a:gd name="T28" fmla="*/ 68 w 361"/>
                    <a:gd name="T29" fmla="*/ 108 h 420"/>
                    <a:gd name="T30" fmla="*/ 94 w 361"/>
                    <a:gd name="T31" fmla="*/ 104 h 420"/>
                    <a:gd name="T32" fmla="*/ 104 w 361"/>
                    <a:gd name="T33" fmla="*/ 92 h 420"/>
                    <a:gd name="T34" fmla="*/ 94 w 361"/>
                    <a:gd name="T35" fmla="*/ 73 h 420"/>
                    <a:gd name="T36" fmla="*/ 106 w 361"/>
                    <a:gd name="T37" fmla="*/ 51 h 420"/>
                    <a:gd name="T38" fmla="*/ 106 w 361"/>
                    <a:gd name="T39" fmla="*/ 14 h 420"/>
                    <a:gd name="T40" fmla="*/ 128 w 361"/>
                    <a:gd name="T41" fmla="*/ 4 h 420"/>
                    <a:gd name="T42" fmla="*/ 160 w 361"/>
                    <a:gd name="T43" fmla="*/ 24 h 420"/>
                    <a:gd name="T44" fmla="*/ 205 w 361"/>
                    <a:gd name="T45" fmla="*/ 31 h 420"/>
                    <a:gd name="T46" fmla="*/ 230 w 361"/>
                    <a:gd name="T47" fmla="*/ 0 h 420"/>
                    <a:gd name="T48" fmla="*/ 266 w 361"/>
                    <a:gd name="T49" fmla="*/ 28 h 420"/>
                    <a:gd name="T50" fmla="*/ 250 w 361"/>
                    <a:gd name="T51" fmla="*/ 37 h 420"/>
                    <a:gd name="T52" fmla="*/ 232 w 361"/>
                    <a:gd name="T53" fmla="*/ 64 h 420"/>
                    <a:gd name="T54" fmla="*/ 205 w 361"/>
                    <a:gd name="T55" fmla="*/ 73 h 420"/>
                    <a:gd name="T56" fmla="*/ 198 w 361"/>
                    <a:gd name="T57" fmla="*/ 79 h 420"/>
                    <a:gd name="T58" fmla="*/ 220 w 361"/>
                    <a:gd name="T59" fmla="*/ 94 h 420"/>
                    <a:gd name="T60" fmla="*/ 270 w 361"/>
                    <a:gd name="T61" fmla="*/ 73 h 420"/>
                    <a:gd name="T62" fmla="*/ 350 w 361"/>
                    <a:gd name="T63" fmla="*/ 105 h 420"/>
                    <a:gd name="T64" fmla="*/ 360 w 361"/>
                    <a:gd name="T65" fmla="*/ 174 h 420"/>
                    <a:gd name="T66" fmla="*/ 326 w 361"/>
                    <a:gd name="T67" fmla="*/ 174 h 420"/>
                    <a:gd name="T68" fmla="*/ 324 w 361"/>
                    <a:gd name="T69" fmla="*/ 194 h 420"/>
                    <a:gd name="T70" fmla="*/ 340 w 361"/>
                    <a:gd name="T71" fmla="*/ 224 h 420"/>
                    <a:gd name="T72" fmla="*/ 326 w 361"/>
                    <a:gd name="T73" fmla="*/ 241 h 420"/>
                    <a:gd name="T74" fmla="*/ 343 w 361"/>
                    <a:gd name="T75" fmla="*/ 266 h 420"/>
                    <a:gd name="T76" fmla="*/ 316 w 361"/>
                    <a:gd name="T77" fmla="*/ 300 h 420"/>
                    <a:gd name="T78" fmla="*/ 306 w 361"/>
                    <a:gd name="T79" fmla="*/ 284 h 420"/>
                    <a:gd name="T80" fmla="*/ 266 w 361"/>
                    <a:gd name="T81" fmla="*/ 384 h 420"/>
                    <a:gd name="T82" fmla="*/ 261 w 361"/>
                    <a:gd name="T83" fmla="*/ 399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361" h="420">
                      <a:moveTo>
                        <a:pt x="261" y="399"/>
                      </a:moveTo>
                      <a:lnTo>
                        <a:pt x="205" y="419"/>
                      </a:lnTo>
                      <a:lnTo>
                        <a:pt x="172" y="386"/>
                      </a:lnTo>
                      <a:lnTo>
                        <a:pt x="152" y="414"/>
                      </a:lnTo>
                      <a:lnTo>
                        <a:pt x="118" y="414"/>
                      </a:lnTo>
                      <a:lnTo>
                        <a:pt x="104" y="384"/>
                      </a:lnTo>
                      <a:lnTo>
                        <a:pt x="88" y="340"/>
                      </a:lnTo>
                      <a:lnTo>
                        <a:pt x="55" y="336"/>
                      </a:lnTo>
                      <a:lnTo>
                        <a:pt x="22" y="272"/>
                      </a:lnTo>
                      <a:lnTo>
                        <a:pt x="0" y="241"/>
                      </a:lnTo>
                      <a:lnTo>
                        <a:pt x="15" y="226"/>
                      </a:lnTo>
                      <a:lnTo>
                        <a:pt x="22" y="219"/>
                      </a:lnTo>
                      <a:lnTo>
                        <a:pt x="57" y="168"/>
                      </a:lnTo>
                      <a:lnTo>
                        <a:pt x="55" y="126"/>
                      </a:lnTo>
                      <a:lnTo>
                        <a:pt x="68" y="108"/>
                      </a:lnTo>
                      <a:lnTo>
                        <a:pt x="94" y="104"/>
                      </a:lnTo>
                      <a:lnTo>
                        <a:pt x="104" y="92"/>
                      </a:lnTo>
                      <a:lnTo>
                        <a:pt x="94" y="73"/>
                      </a:lnTo>
                      <a:lnTo>
                        <a:pt x="106" y="51"/>
                      </a:lnTo>
                      <a:lnTo>
                        <a:pt x="106" y="14"/>
                      </a:lnTo>
                      <a:lnTo>
                        <a:pt x="128" y="4"/>
                      </a:lnTo>
                      <a:lnTo>
                        <a:pt x="160" y="24"/>
                      </a:lnTo>
                      <a:lnTo>
                        <a:pt x="205" y="31"/>
                      </a:lnTo>
                      <a:lnTo>
                        <a:pt x="230" y="0"/>
                      </a:lnTo>
                      <a:lnTo>
                        <a:pt x="266" y="28"/>
                      </a:lnTo>
                      <a:lnTo>
                        <a:pt x="250" y="37"/>
                      </a:lnTo>
                      <a:lnTo>
                        <a:pt x="232" y="64"/>
                      </a:lnTo>
                      <a:lnTo>
                        <a:pt x="205" y="73"/>
                      </a:lnTo>
                      <a:lnTo>
                        <a:pt x="198" y="79"/>
                      </a:lnTo>
                      <a:lnTo>
                        <a:pt x="220" y="94"/>
                      </a:lnTo>
                      <a:lnTo>
                        <a:pt x="270" y="73"/>
                      </a:lnTo>
                      <a:lnTo>
                        <a:pt x="350" y="105"/>
                      </a:lnTo>
                      <a:lnTo>
                        <a:pt x="360" y="174"/>
                      </a:lnTo>
                      <a:lnTo>
                        <a:pt x="326" y="174"/>
                      </a:lnTo>
                      <a:lnTo>
                        <a:pt x="324" y="194"/>
                      </a:lnTo>
                      <a:lnTo>
                        <a:pt x="340" y="224"/>
                      </a:lnTo>
                      <a:lnTo>
                        <a:pt x="326" y="241"/>
                      </a:lnTo>
                      <a:lnTo>
                        <a:pt x="343" y="266"/>
                      </a:lnTo>
                      <a:lnTo>
                        <a:pt x="316" y="300"/>
                      </a:lnTo>
                      <a:lnTo>
                        <a:pt x="306" y="284"/>
                      </a:lnTo>
                      <a:lnTo>
                        <a:pt x="266" y="384"/>
                      </a:lnTo>
                      <a:lnTo>
                        <a:pt x="261" y="399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8" name="Freeform 36"/>
                <p:cNvSpPr/>
                <p:nvPr/>
              </p:nvSpPr>
              <p:spPr bwMode="auto">
                <a:xfrm>
                  <a:off x="5803298" y="5132486"/>
                  <a:ext cx="168275" cy="333375"/>
                </a:xfrm>
                <a:custGeom>
                  <a:avLst/>
                  <a:gdLst>
                    <a:gd name="T0" fmla="*/ 0 w 152"/>
                    <a:gd name="T1" fmla="*/ 151 h 313"/>
                    <a:gd name="T2" fmla="*/ 0 w 152"/>
                    <a:gd name="T3" fmla="*/ 200 h 313"/>
                    <a:gd name="T4" fmla="*/ 10 w 152"/>
                    <a:gd name="T5" fmla="*/ 252 h 313"/>
                    <a:gd name="T6" fmla="*/ 40 w 152"/>
                    <a:gd name="T7" fmla="*/ 271 h 313"/>
                    <a:gd name="T8" fmla="*/ 59 w 152"/>
                    <a:gd name="T9" fmla="*/ 312 h 313"/>
                    <a:gd name="T10" fmla="*/ 70 w 152"/>
                    <a:gd name="T11" fmla="*/ 252 h 313"/>
                    <a:gd name="T12" fmla="*/ 99 w 152"/>
                    <a:gd name="T13" fmla="*/ 217 h 313"/>
                    <a:gd name="T14" fmla="*/ 151 w 152"/>
                    <a:gd name="T15" fmla="*/ 65 h 313"/>
                    <a:gd name="T16" fmla="*/ 151 w 152"/>
                    <a:gd name="T17" fmla="*/ 16 h 313"/>
                    <a:gd name="T18" fmla="*/ 124 w 152"/>
                    <a:gd name="T19" fmla="*/ 0 h 313"/>
                    <a:gd name="T20" fmla="*/ 75 w 152"/>
                    <a:gd name="T21" fmla="*/ 21 h 313"/>
                    <a:gd name="T22" fmla="*/ 0 w 152"/>
                    <a:gd name="T23" fmla="*/ 151 h 3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52" h="313">
                      <a:moveTo>
                        <a:pt x="0" y="151"/>
                      </a:moveTo>
                      <a:lnTo>
                        <a:pt x="0" y="200"/>
                      </a:lnTo>
                      <a:lnTo>
                        <a:pt x="10" y="252"/>
                      </a:lnTo>
                      <a:lnTo>
                        <a:pt x="40" y="271"/>
                      </a:lnTo>
                      <a:lnTo>
                        <a:pt x="59" y="312"/>
                      </a:lnTo>
                      <a:lnTo>
                        <a:pt x="70" y="252"/>
                      </a:lnTo>
                      <a:lnTo>
                        <a:pt x="99" y="217"/>
                      </a:lnTo>
                      <a:lnTo>
                        <a:pt x="151" y="65"/>
                      </a:lnTo>
                      <a:lnTo>
                        <a:pt x="151" y="16"/>
                      </a:lnTo>
                      <a:lnTo>
                        <a:pt x="124" y="0"/>
                      </a:lnTo>
                      <a:lnTo>
                        <a:pt x="75" y="21"/>
                      </a:lnTo>
                      <a:lnTo>
                        <a:pt x="0" y="151"/>
                      </a:lnTo>
                    </a:path>
                  </a:pathLst>
                </a:custGeom>
                <a:grpFill/>
                <a:ln w="9525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9" name="Freeform 37"/>
                <p:cNvSpPr/>
                <p:nvPr/>
              </p:nvSpPr>
              <p:spPr bwMode="auto">
                <a:xfrm>
                  <a:off x="5046060" y="3648174"/>
                  <a:ext cx="692150" cy="447675"/>
                </a:xfrm>
                <a:custGeom>
                  <a:avLst/>
                  <a:gdLst>
                    <a:gd name="T0" fmla="*/ 139 w 629"/>
                    <a:gd name="T1" fmla="*/ 403 h 418"/>
                    <a:gd name="T2" fmla="*/ 144 w 629"/>
                    <a:gd name="T3" fmla="*/ 380 h 418"/>
                    <a:gd name="T4" fmla="*/ 166 w 629"/>
                    <a:gd name="T5" fmla="*/ 373 h 418"/>
                    <a:gd name="T6" fmla="*/ 206 w 629"/>
                    <a:gd name="T7" fmla="*/ 403 h 418"/>
                    <a:gd name="T8" fmla="*/ 219 w 629"/>
                    <a:gd name="T9" fmla="*/ 403 h 418"/>
                    <a:gd name="T10" fmla="*/ 258 w 629"/>
                    <a:gd name="T11" fmla="*/ 401 h 418"/>
                    <a:gd name="T12" fmla="*/ 279 w 629"/>
                    <a:gd name="T13" fmla="*/ 384 h 418"/>
                    <a:gd name="T14" fmla="*/ 310 w 629"/>
                    <a:gd name="T15" fmla="*/ 408 h 418"/>
                    <a:gd name="T16" fmla="*/ 323 w 629"/>
                    <a:gd name="T17" fmla="*/ 386 h 418"/>
                    <a:gd name="T18" fmla="*/ 325 w 629"/>
                    <a:gd name="T19" fmla="*/ 376 h 418"/>
                    <a:gd name="T20" fmla="*/ 350 w 629"/>
                    <a:gd name="T21" fmla="*/ 360 h 418"/>
                    <a:gd name="T22" fmla="*/ 359 w 629"/>
                    <a:gd name="T23" fmla="*/ 327 h 418"/>
                    <a:gd name="T24" fmla="*/ 382 w 629"/>
                    <a:gd name="T25" fmla="*/ 322 h 418"/>
                    <a:gd name="T26" fmla="*/ 454 w 629"/>
                    <a:gd name="T27" fmla="*/ 208 h 418"/>
                    <a:gd name="T28" fmla="*/ 440 w 629"/>
                    <a:gd name="T29" fmla="*/ 190 h 418"/>
                    <a:gd name="T30" fmla="*/ 454 w 629"/>
                    <a:gd name="T31" fmla="*/ 178 h 418"/>
                    <a:gd name="T32" fmla="*/ 470 w 629"/>
                    <a:gd name="T33" fmla="*/ 183 h 418"/>
                    <a:gd name="T34" fmla="*/ 491 w 629"/>
                    <a:gd name="T35" fmla="*/ 172 h 418"/>
                    <a:gd name="T36" fmla="*/ 503 w 629"/>
                    <a:gd name="T37" fmla="*/ 144 h 418"/>
                    <a:gd name="T38" fmla="*/ 560 w 629"/>
                    <a:gd name="T39" fmla="*/ 94 h 418"/>
                    <a:gd name="T40" fmla="*/ 604 w 629"/>
                    <a:gd name="T41" fmla="*/ 78 h 418"/>
                    <a:gd name="T42" fmla="*/ 628 w 629"/>
                    <a:gd name="T43" fmla="*/ 59 h 418"/>
                    <a:gd name="T44" fmla="*/ 621 w 629"/>
                    <a:gd name="T45" fmla="*/ 18 h 418"/>
                    <a:gd name="T46" fmla="*/ 592 w 629"/>
                    <a:gd name="T47" fmla="*/ 15 h 418"/>
                    <a:gd name="T48" fmla="*/ 522 w 629"/>
                    <a:gd name="T49" fmla="*/ 22 h 418"/>
                    <a:gd name="T50" fmla="*/ 476 w 629"/>
                    <a:gd name="T51" fmla="*/ 0 h 418"/>
                    <a:gd name="T52" fmla="*/ 449 w 629"/>
                    <a:gd name="T53" fmla="*/ 4 h 418"/>
                    <a:gd name="T54" fmla="*/ 378 w 629"/>
                    <a:gd name="T55" fmla="*/ 94 h 418"/>
                    <a:gd name="T56" fmla="*/ 359 w 629"/>
                    <a:gd name="T57" fmla="*/ 104 h 418"/>
                    <a:gd name="T58" fmla="*/ 312 w 629"/>
                    <a:gd name="T59" fmla="*/ 86 h 418"/>
                    <a:gd name="T60" fmla="*/ 310 w 629"/>
                    <a:gd name="T61" fmla="*/ 63 h 418"/>
                    <a:gd name="T62" fmla="*/ 300 w 629"/>
                    <a:gd name="T63" fmla="*/ 25 h 418"/>
                    <a:gd name="T64" fmla="*/ 274 w 629"/>
                    <a:gd name="T65" fmla="*/ 9 h 418"/>
                    <a:gd name="T66" fmla="*/ 235 w 629"/>
                    <a:gd name="T67" fmla="*/ 20 h 418"/>
                    <a:gd name="T68" fmla="*/ 209 w 629"/>
                    <a:gd name="T69" fmla="*/ 2 h 418"/>
                    <a:gd name="T70" fmla="*/ 171 w 629"/>
                    <a:gd name="T71" fmla="*/ 49 h 418"/>
                    <a:gd name="T72" fmla="*/ 131 w 629"/>
                    <a:gd name="T73" fmla="*/ 59 h 418"/>
                    <a:gd name="T74" fmla="*/ 75 w 629"/>
                    <a:gd name="T75" fmla="*/ 107 h 418"/>
                    <a:gd name="T76" fmla="*/ 16 w 629"/>
                    <a:gd name="T77" fmla="*/ 216 h 418"/>
                    <a:gd name="T78" fmla="*/ 32 w 629"/>
                    <a:gd name="T79" fmla="*/ 244 h 418"/>
                    <a:gd name="T80" fmla="*/ 28 w 629"/>
                    <a:gd name="T81" fmla="*/ 256 h 418"/>
                    <a:gd name="T82" fmla="*/ 28 w 629"/>
                    <a:gd name="T83" fmla="*/ 269 h 418"/>
                    <a:gd name="T84" fmla="*/ 36 w 629"/>
                    <a:gd name="T85" fmla="*/ 280 h 418"/>
                    <a:gd name="T86" fmla="*/ 55 w 629"/>
                    <a:gd name="T87" fmla="*/ 269 h 418"/>
                    <a:gd name="T88" fmla="*/ 88 w 629"/>
                    <a:gd name="T89" fmla="*/ 261 h 418"/>
                    <a:gd name="T90" fmla="*/ 0 w 629"/>
                    <a:gd name="T91" fmla="*/ 355 h 418"/>
                    <a:gd name="T92" fmla="*/ 0 w 629"/>
                    <a:gd name="T93" fmla="*/ 380 h 418"/>
                    <a:gd name="T94" fmla="*/ 18 w 629"/>
                    <a:gd name="T95" fmla="*/ 384 h 418"/>
                    <a:gd name="T96" fmla="*/ 59 w 629"/>
                    <a:gd name="T97" fmla="*/ 417 h 418"/>
                    <a:gd name="T98" fmla="*/ 121 w 629"/>
                    <a:gd name="T99" fmla="*/ 408 h 418"/>
                    <a:gd name="T100" fmla="*/ 139 w 629"/>
                    <a:gd name="T101" fmla="*/ 403 h 4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629" h="418">
                      <a:moveTo>
                        <a:pt x="139" y="403"/>
                      </a:moveTo>
                      <a:lnTo>
                        <a:pt x="144" y="380"/>
                      </a:lnTo>
                      <a:lnTo>
                        <a:pt x="166" y="373"/>
                      </a:lnTo>
                      <a:lnTo>
                        <a:pt x="206" y="403"/>
                      </a:lnTo>
                      <a:lnTo>
                        <a:pt x="219" y="403"/>
                      </a:lnTo>
                      <a:lnTo>
                        <a:pt x="258" y="401"/>
                      </a:lnTo>
                      <a:lnTo>
                        <a:pt x="279" y="384"/>
                      </a:lnTo>
                      <a:lnTo>
                        <a:pt x="310" y="408"/>
                      </a:lnTo>
                      <a:lnTo>
                        <a:pt x="323" y="386"/>
                      </a:lnTo>
                      <a:lnTo>
                        <a:pt x="325" y="376"/>
                      </a:lnTo>
                      <a:lnTo>
                        <a:pt x="350" y="360"/>
                      </a:lnTo>
                      <a:lnTo>
                        <a:pt x="359" y="327"/>
                      </a:lnTo>
                      <a:lnTo>
                        <a:pt x="382" y="322"/>
                      </a:lnTo>
                      <a:lnTo>
                        <a:pt x="454" y="208"/>
                      </a:lnTo>
                      <a:lnTo>
                        <a:pt x="440" y="190"/>
                      </a:lnTo>
                      <a:lnTo>
                        <a:pt x="454" y="178"/>
                      </a:lnTo>
                      <a:lnTo>
                        <a:pt x="470" y="183"/>
                      </a:lnTo>
                      <a:lnTo>
                        <a:pt x="491" y="172"/>
                      </a:lnTo>
                      <a:lnTo>
                        <a:pt x="503" y="144"/>
                      </a:lnTo>
                      <a:lnTo>
                        <a:pt x="560" y="94"/>
                      </a:lnTo>
                      <a:lnTo>
                        <a:pt x="604" y="78"/>
                      </a:lnTo>
                      <a:lnTo>
                        <a:pt x="628" y="59"/>
                      </a:lnTo>
                      <a:lnTo>
                        <a:pt x="621" y="18"/>
                      </a:lnTo>
                      <a:lnTo>
                        <a:pt x="592" y="15"/>
                      </a:lnTo>
                      <a:lnTo>
                        <a:pt x="522" y="22"/>
                      </a:lnTo>
                      <a:lnTo>
                        <a:pt x="476" y="0"/>
                      </a:lnTo>
                      <a:lnTo>
                        <a:pt x="449" y="4"/>
                      </a:lnTo>
                      <a:lnTo>
                        <a:pt x="378" y="94"/>
                      </a:lnTo>
                      <a:lnTo>
                        <a:pt x="359" y="104"/>
                      </a:lnTo>
                      <a:lnTo>
                        <a:pt x="312" y="86"/>
                      </a:lnTo>
                      <a:lnTo>
                        <a:pt x="310" y="63"/>
                      </a:lnTo>
                      <a:lnTo>
                        <a:pt x="300" y="25"/>
                      </a:lnTo>
                      <a:lnTo>
                        <a:pt x="274" y="9"/>
                      </a:lnTo>
                      <a:lnTo>
                        <a:pt x="235" y="20"/>
                      </a:lnTo>
                      <a:lnTo>
                        <a:pt x="209" y="2"/>
                      </a:lnTo>
                      <a:lnTo>
                        <a:pt x="171" y="49"/>
                      </a:lnTo>
                      <a:lnTo>
                        <a:pt x="131" y="59"/>
                      </a:lnTo>
                      <a:lnTo>
                        <a:pt x="75" y="107"/>
                      </a:lnTo>
                      <a:lnTo>
                        <a:pt x="16" y="216"/>
                      </a:lnTo>
                      <a:lnTo>
                        <a:pt x="32" y="244"/>
                      </a:lnTo>
                      <a:lnTo>
                        <a:pt x="28" y="256"/>
                      </a:lnTo>
                      <a:lnTo>
                        <a:pt x="28" y="269"/>
                      </a:lnTo>
                      <a:lnTo>
                        <a:pt x="36" y="280"/>
                      </a:lnTo>
                      <a:lnTo>
                        <a:pt x="55" y="269"/>
                      </a:lnTo>
                      <a:lnTo>
                        <a:pt x="88" y="261"/>
                      </a:lnTo>
                      <a:lnTo>
                        <a:pt x="0" y="355"/>
                      </a:lnTo>
                      <a:lnTo>
                        <a:pt x="0" y="380"/>
                      </a:lnTo>
                      <a:lnTo>
                        <a:pt x="18" y="384"/>
                      </a:lnTo>
                      <a:lnTo>
                        <a:pt x="59" y="417"/>
                      </a:lnTo>
                      <a:lnTo>
                        <a:pt x="121" y="408"/>
                      </a:lnTo>
                      <a:lnTo>
                        <a:pt x="139" y="403"/>
                      </a:lnTo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40" name="Freeform 38"/>
                <p:cNvSpPr>
                  <a:spLocks noChangeAspect="1"/>
                </p:cNvSpPr>
                <p:nvPr/>
              </p:nvSpPr>
              <p:spPr bwMode="auto">
                <a:xfrm>
                  <a:off x="4077685" y="4422874"/>
                  <a:ext cx="544513" cy="488950"/>
                </a:xfrm>
                <a:custGeom>
                  <a:avLst/>
                  <a:gdLst>
                    <a:gd name="T0" fmla="*/ 87 w 353"/>
                    <a:gd name="T1" fmla="*/ 307 h 330"/>
                    <a:gd name="T2" fmla="*/ 117 w 353"/>
                    <a:gd name="T3" fmla="*/ 285 h 330"/>
                    <a:gd name="T4" fmla="*/ 156 w 353"/>
                    <a:gd name="T5" fmla="*/ 253 h 330"/>
                    <a:gd name="T6" fmla="*/ 215 w 353"/>
                    <a:gd name="T7" fmla="*/ 261 h 330"/>
                    <a:gd name="T8" fmla="*/ 219 w 353"/>
                    <a:gd name="T9" fmla="*/ 285 h 330"/>
                    <a:gd name="T10" fmla="*/ 296 w 353"/>
                    <a:gd name="T11" fmla="*/ 316 h 330"/>
                    <a:gd name="T12" fmla="*/ 255 w 353"/>
                    <a:gd name="T13" fmla="*/ 208 h 330"/>
                    <a:gd name="T14" fmla="*/ 236 w 353"/>
                    <a:gd name="T15" fmla="*/ 169 h 330"/>
                    <a:gd name="T16" fmla="*/ 239 w 353"/>
                    <a:gd name="T17" fmla="*/ 136 h 330"/>
                    <a:gd name="T18" fmla="*/ 294 w 353"/>
                    <a:gd name="T19" fmla="*/ 129 h 330"/>
                    <a:gd name="T20" fmla="*/ 336 w 353"/>
                    <a:gd name="T21" fmla="*/ 102 h 330"/>
                    <a:gd name="T22" fmla="*/ 353 w 353"/>
                    <a:gd name="T23" fmla="*/ 91 h 330"/>
                    <a:gd name="T24" fmla="*/ 344 w 353"/>
                    <a:gd name="T25" fmla="*/ 52 h 330"/>
                    <a:gd name="T26" fmla="*/ 302 w 353"/>
                    <a:gd name="T27" fmla="*/ 24 h 330"/>
                    <a:gd name="T28" fmla="*/ 260 w 353"/>
                    <a:gd name="T29" fmla="*/ 15 h 330"/>
                    <a:gd name="T30" fmla="*/ 215 w 353"/>
                    <a:gd name="T31" fmla="*/ 0 h 330"/>
                    <a:gd name="T32" fmla="*/ 221 w 353"/>
                    <a:gd name="T33" fmla="*/ 31 h 330"/>
                    <a:gd name="T34" fmla="*/ 222 w 353"/>
                    <a:gd name="T35" fmla="*/ 48 h 330"/>
                    <a:gd name="T36" fmla="*/ 204 w 353"/>
                    <a:gd name="T37" fmla="*/ 66 h 330"/>
                    <a:gd name="T38" fmla="*/ 195 w 353"/>
                    <a:gd name="T39" fmla="*/ 94 h 330"/>
                    <a:gd name="T40" fmla="*/ 183 w 353"/>
                    <a:gd name="T41" fmla="*/ 115 h 330"/>
                    <a:gd name="T42" fmla="*/ 153 w 353"/>
                    <a:gd name="T43" fmla="*/ 117 h 330"/>
                    <a:gd name="T44" fmla="*/ 150 w 353"/>
                    <a:gd name="T45" fmla="*/ 138 h 330"/>
                    <a:gd name="T46" fmla="*/ 132 w 353"/>
                    <a:gd name="T47" fmla="*/ 172 h 330"/>
                    <a:gd name="T48" fmla="*/ 107 w 353"/>
                    <a:gd name="T49" fmla="*/ 178 h 330"/>
                    <a:gd name="T50" fmla="*/ 101 w 353"/>
                    <a:gd name="T51" fmla="*/ 153 h 330"/>
                    <a:gd name="T52" fmla="*/ 69 w 353"/>
                    <a:gd name="T53" fmla="*/ 168 h 330"/>
                    <a:gd name="T54" fmla="*/ 44 w 353"/>
                    <a:gd name="T55" fmla="*/ 147 h 330"/>
                    <a:gd name="T56" fmla="*/ 26 w 353"/>
                    <a:gd name="T57" fmla="*/ 163 h 330"/>
                    <a:gd name="T58" fmla="*/ 24 w 353"/>
                    <a:gd name="T59" fmla="*/ 193 h 330"/>
                    <a:gd name="T60" fmla="*/ 6 w 353"/>
                    <a:gd name="T61" fmla="*/ 208 h 330"/>
                    <a:gd name="T62" fmla="*/ 11 w 353"/>
                    <a:gd name="T63" fmla="*/ 229 h 330"/>
                    <a:gd name="T64" fmla="*/ 30 w 353"/>
                    <a:gd name="T65" fmla="*/ 243 h 330"/>
                    <a:gd name="T66" fmla="*/ 39 w 353"/>
                    <a:gd name="T67" fmla="*/ 268 h 330"/>
                    <a:gd name="T68" fmla="*/ 63 w 353"/>
                    <a:gd name="T69" fmla="*/ 273 h 330"/>
                    <a:gd name="T70" fmla="*/ 77 w 353"/>
                    <a:gd name="T71" fmla="*/ 298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53" h="330">
                      <a:moveTo>
                        <a:pt x="72" y="310"/>
                      </a:moveTo>
                      <a:lnTo>
                        <a:pt x="87" y="307"/>
                      </a:lnTo>
                      <a:lnTo>
                        <a:pt x="95" y="318"/>
                      </a:lnTo>
                      <a:lnTo>
                        <a:pt x="117" y="285"/>
                      </a:lnTo>
                      <a:lnTo>
                        <a:pt x="144" y="286"/>
                      </a:lnTo>
                      <a:lnTo>
                        <a:pt x="156" y="253"/>
                      </a:lnTo>
                      <a:lnTo>
                        <a:pt x="182" y="267"/>
                      </a:lnTo>
                      <a:lnTo>
                        <a:pt x="215" y="261"/>
                      </a:lnTo>
                      <a:lnTo>
                        <a:pt x="221" y="274"/>
                      </a:lnTo>
                      <a:lnTo>
                        <a:pt x="219" y="285"/>
                      </a:lnTo>
                      <a:lnTo>
                        <a:pt x="269" y="330"/>
                      </a:lnTo>
                      <a:lnTo>
                        <a:pt x="296" y="316"/>
                      </a:lnTo>
                      <a:lnTo>
                        <a:pt x="293" y="256"/>
                      </a:lnTo>
                      <a:lnTo>
                        <a:pt x="255" y="208"/>
                      </a:lnTo>
                      <a:lnTo>
                        <a:pt x="233" y="198"/>
                      </a:lnTo>
                      <a:lnTo>
                        <a:pt x="236" y="169"/>
                      </a:lnTo>
                      <a:lnTo>
                        <a:pt x="221" y="150"/>
                      </a:lnTo>
                      <a:lnTo>
                        <a:pt x="239" y="136"/>
                      </a:lnTo>
                      <a:lnTo>
                        <a:pt x="272" y="133"/>
                      </a:lnTo>
                      <a:lnTo>
                        <a:pt x="294" y="129"/>
                      </a:lnTo>
                      <a:lnTo>
                        <a:pt x="320" y="109"/>
                      </a:lnTo>
                      <a:lnTo>
                        <a:pt x="336" y="102"/>
                      </a:lnTo>
                      <a:lnTo>
                        <a:pt x="345" y="109"/>
                      </a:lnTo>
                      <a:lnTo>
                        <a:pt x="353" y="91"/>
                      </a:lnTo>
                      <a:lnTo>
                        <a:pt x="344" y="63"/>
                      </a:lnTo>
                      <a:lnTo>
                        <a:pt x="344" y="52"/>
                      </a:lnTo>
                      <a:lnTo>
                        <a:pt x="321" y="27"/>
                      </a:lnTo>
                      <a:lnTo>
                        <a:pt x="302" y="24"/>
                      </a:lnTo>
                      <a:lnTo>
                        <a:pt x="275" y="30"/>
                      </a:lnTo>
                      <a:lnTo>
                        <a:pt x="260" y="15"/>
                      </a:lnTo>
                      <a:lnTo>
                        <a:pt x="231" y="3"/>
                      </a:lnTo>
                      <a:lnTo>
                        <a:pt x="215" y="0"/>
                      </a:lnTo>
                      <a:lnTo>
                        <a:pt x="215" y="10"/>
                      </a:lnTo>
                      <a:lnTo>
                        <a:pt x="221" y="31"/>
                      </a:lnTo>
                      <a:lnTo>
                        <a:pt x="231" y="33"/>
                      </a:lnTo>
                      <a:lnTo>
                        <a:pt x="222" y="48"/>
                      </a:lnTo>
                      <a:lnTo>
                        <a:pt x="206" y="54"/>
                      </a:lnTo>
                      <a:lnTo>
                        <a:pt x="204" y="66"/>
                      </a:lnTo>
                      <a:lnTo>
                        <a:pt x="195" y="82"/>
                      </a:lnTo>
                      <a:lnTo>
                        <a:pt x="195" y="94"/>
                      </a:lnTo>
                      <a:lnTo>
                        <a:pt x="191" y="106"/>
                      </a:lnTo>
                      <a:lnTo>
                        <a:pt x="183" y="115"/>
                      </a:lnTo>
                      <a:lnTo>
                        <a:pt x="173" y="106"/>
                      </a:lnTo>
                      <a:lnTo>
                        <a:pt x="153" y="117"/>
                      </a:lnTo>
                      <a:lnTo>
                        <a:pt x="156" y="129"/>
                      </a:lnTo>
                      <a:lnTo>
                        <a:pt x="150" y="138"/>
                      </a:lnTo>
                      <a:lnTo>
                        <a:pt x="140" y="165"/>
                      </a:lnTo>
                      <a:lnTo>
                        <a:pt x="132" y="172"/>
                      </a:lnTo>
                      <a:lnTo>
                        <a:pt x="120" y="174"/>
                      </a:lnTo>
                      <a:lnTo>
                        <a:pt x="107" y="178"/>
                      </a:lnTo>
                      <a:lnTo>
                        <a:pt x="107" y="162"/>
                      </a:lnTo>
                      <a:lnTo>
                        <a:pt x="101" y="153"/>
                      </a:lnTo>
                      <a:lnTo>
                        <a:pt x="80" y="154"/>
                      </a:lnTo>
                      <a:lnTo>
                        <a:pt x="69" y="168"/>
                      </a:lnTo>
                      <a:lnTo>
                        <a:pt x="63" y="159"/>
                      </a:lnTo>
                      <a:lnTo>
                        <a:pt x="44" y="147"/>
                      </a:lnTo>
                      <a:lnTo>
                        <a:pt x="30" y="153"/>
                      </a:lnTo>
                      <a:lnTo>
                        <a:pt x="26" y="163"/>
                      </a:lnTo>
                      <a:lnTo>
                        <a:pt x="30" y="183"/>
                      </a:lnTo>
                      <a:lnTo>
                        <a:pt x="24" y="193"/>
                      </a:lnTo>
                      <a:lnTo>
                        <a:pt x="17" y="204"/>
                      </a:lnTo>
                      <a:lnTo>
                        <a:pt x="6" y="208"/>
                      </a:lnTo>
                      <a:lnTo>
                        <a:pt x="0" y="222"/>
                      </a:lnTo>
                      <a:lnTo>
                        <a:pt x="11" y="229"/>
                      </a:lnTo>
                      <a:lnTo>
                        <a:pt x="17" y="243"/>
                      </a:lnTo>
                      <a:lnTo>
                        <a:pt x="30" y="243"/>
                      </a:lnTo>
                      <a:lnTo>
                        <a:pt x="29" y="253"/>
                      </a:lnTo>
                      <a:lnTo>
                        <a:pt x="39" y="268"/>
                      </a:lnTo>
                      <a:lnTo>
                        <a:pt x="53" y="268"/>
                      </a:lnTo>
                      <a:lnTo>
                        <a:pt x="63" y="273"/>
                      </a:lnTo>
                      <a:lnTo>
                        <a:pt x="72" y="288"/>
                      </a:lnTo>
                      <a:lnTo>
                        <a:pt x="77" y="298"/>
                      </a:lnTo>
                      <a:lnTo>
                        <a:pt x="72" y="310"/>
                      </a:lnTo>
                      <a:close/>
                    </a:path>
                  </a:pathLst>
                </a:custGeom>
                <a:grpFill/>
                <a:ln w="12700" cap="flat" cmpd="sng">
                  <a:solidFill>
                    <a:schemeClr val="bg1">
                      <a:lumMod val="85000"/>
                    </a:schemeClr>
                  </a:solidFill>
                  <a:prstDash val="sysDot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aphicFrame>
            <p:nvGraphicFramePr>
              <p:cNvPr id="5" name="图表 4"/>
              <p:cNvGraphicFramePr/>
              <p:nvPr>
                <p:extLst>
                  <p:ext uri="{D42A27DB-BD31-4B8C-83A1-F6EECF244321}">
                    <p14:modId xmlns:p14="http://schemas.microsoft.com/office/powerpoint/2010/main" xmlns="" val="3283839377"/>
                  </p:ext>
                </p:extLst>
              </p:nvPr>
            </p:nvGraphicFramePr>
            <p:xfrm>
              <a:off x="8937" y="2569"/>
              <a:ext cx="8234" cy="6594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</p:grpSp>
      </p:grpSp>
      <p:grpSp>
        <p:nvGrpSpPr>
          <p:cNvPr id="216" name="组合 215"/>
          <p:cNvGrpSpPr/>
          <p:nvPr/>
        </p:nvGrpSpPr>
        <p:grpSpPr>
          <a:xfrm>
            <a:off x="624839" y="1849120"/>
            <a:ext cx="5784215" cy="646430"/>
            <a:chOff x="984" y="2597"/>
            <a:chExt cx="8482" cy="1018"/>
          </a:xfrm>
        </p:grpSpPr>
        <p:sp>
          <p:nvSpPr>
            <p:cNvPr id="183" name="speed"/>
            <p:cNvSpPr txBox="1">
              <a:spLocks noChangeArrowheads="1"/>
            </p:cNvSpPr>
            <p:nvPr/>
          </p:nvSpPr>
          <p:spPr bwMode="auto">
            <a:xfrm>
              <a:off x="1914" y="2597"/>
              <a:ext cx="7552" cy="1018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l" eaLnBrk="1" latinLnBrk="1" hangingPunct="1">
                <a:lnSpc>
                  <a:spcPct val="150000"/>
                </a:lnSpc>
                <a:defRPr/>
              </a:pPr>
              <a:r>
                <a:rPr lang="zh-CN" altLang="en-US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加油站</a:t>
              </a:r>
              <a:r>
                <a:rPr lang="en-US" altLang="ko-KR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：</a:t>
              </a:r>
              <a:endParaRPr lang="en-US" altLang="ko-KR" sz="1600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 algn="l" eaLnBrk="1" latinLnBrk="1" hangingPunct="1">
                <a:lnSpc>
                  <a:spcPct val="150000"/>
                </a:lnSpc>
                <a:defRPr/>
              </a:pP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加油站作为销售终端，毛利高达</a:t>
              </a:r>
              <a:r>
                <a:rPr lang="en-US" altLang="zh-CN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30%~45%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，其中企业用油量每年超过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2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万亿</a:t>
              </a:r>
              <a:endParaRPr lang="en-US" altLang="ko-KR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210" name="组合 209"/>
            <p:cNvGrpSpPr/>
            <p:nvPr/>
          </p:nvGrpSpPr>
          <p:grpSpPr>
            <a:xfrm>
              <a:off x="984" y="2783"/>
              <a:ext cx="713" cy="636"/>
              <a:chOff x="879" y="2783"/>
              <a:chExt cx="713" cy="636"/>
            </a:xfrm>
          </p:grpSpPr>
          <p:sp>
            <p:nvSpPr>
              <p:cNvPr id="195" name="椭圆 194"/>
              <p:cNvSpPr/>
              <p:nvPr/>
            </p:nvSpPr>
            <p:spPr>
              <a:xfrm>
                <a:off x="905" y="2783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879" y="2855"/>
                <a:ext cx="713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</p:grpSp>
      </p:grpSp>
      <p:grpSp>
        <p:nvGrpSpPr>
          <p:cNvPr id="215" name="组合 214"/>
          <p:cNvGrpSpPr/>
          <p:nvPr/>
        </p:nvGrpSpPr>
        <p:grpSpPr>
          <a:xfrm>
            <a:off x="641350" y="2715895"/>
            <a:ext cx="5370830" cy="640080"/>
            <a:chOff x="1010" y="3879"/>
            <a:chExt cx="8458" cy="1008"/>
          </a:xfrm>
        </p:grpSpPr>
        <p:sp>
          <p:nvSpPr>
            <p:cNvPr id="186" name="文本框 185"/>
            <p:cNvSpPr txBox="1"/>
            <p:nvPr/>
          </p:nvSpPr>
          <p:spPr>
            <a:xfrm>
              <a:off x="1916" y="3879"/>
              <a:ext cx="7552" cy="100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 eaLnBrk="0" latinLnBrk="0" hangingPunct="0">
                <a:lnSpc>
                  <a:spcPct val="150000"/>
                </a:lnSpc>
              </a:pPr>
              <a:r>
                <a:rPr kumimoji="1" lang="zh-CN" altLang="en-US" sz="1600" b="1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加油</a:t>
              </a: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卡型企业</a:t>
              </a:r>
              <a:r>
                <a:rPr kumimoji="1" lang="en-US" altLang="ko-KR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：</a:t>
              </a:r>
              <a:endParaRPr kumimoji="1" lang="en-US" altLang="ko-KR" sz="1600" b="1" dirty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algn="l" eaLnBrk="0" latinLnBrk="0" hangingPunct="0">
                <a:lnSpc>
                  <a:spcPct val="150000"/>
                </a:lnSpc>
              </a:pP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通过中石化</a:t>
              </a:r>
              <a:r>
                <a:rPr kumimoji="1" lang="en-US" altLang="zh-CN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/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中石油加油卡加油，优惠少，有发票，通用性好。</a:t>
              </a:r>
              <a:endPara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  <p:grpSp>
          <p:nvGrpSpPr>
            <p:cNvPr id="209" name="组合 208"/>
            <p:cNvGrpSpPr/>
            <p:nvPr/>
          </p:nvGrpSpPr>
          <p:grpSpPr>
            <a:xfrm>
              <a:off x="1010" y="4065"/>
              <a:ext cx="651" cy="636"/>
              <a:chOff x="905" y="4065"/>
              <a:chExt cx="651" cy="636"/>
            </a:xfrm>
          </p:grpSpPr>
          <p:sp>
            <p:nvSpPr>
              <p:cNvPr id="196" name="椭圆 195"/>
              <p:cNvSpPr/>
              <p:nvPr/>
            </p:nvSpPr>
            <p:spPr>
              <a:xfrm>
                <a:off x="905" y="4065"/>
                <a:ext cx="651" cy="636"/>
              </a:xfrm>
              <a:prstGeom prst="ellipse">
                <a:avLst/>
              </a:prstGeom>
              <a:solidFill>
                <a:srgbClr val="EA801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929" y="4128"/>
                <a:ext cx="626" cy="3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  <a:endParaRPr lang="en-US" altLang="zh-CN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214" name="组合 213"/>
          <p:cNvGrpSpPr/>
          <p:nvPr/>
        </p:nvGrpSpPr>
        <p:grpSpPr>
          <a:xfrm>
            <a:off x="631190" y="3582670"/>
            <a:ext cx="5370830" cy="640080"/>
            <a:chOff x="1010" y="5606"/>
            <a:chExt cx="8458" cy="1008"/>
          </a:xfrm>
        </p:grpSpPr>
        <p:sp>
          <p:nvSpPr>
            <p:cNvPr id="187" name="文本框 186"/>
            <p:cNvSpPr txBox="1"/>
            <p:nvPr/>
          </p:nvSpPr>
          <p:spPr>
            <a:xfrm>
              <a:off x="1916" y="5606"/>
              <a:ext cx="7552" cy="100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定点加油型企业</a:t>
              </a:r>
              <a:r>
                <a:rPr kumimoji="1" lang="en-US" altLang="ko-KR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：</a:t>
              </a:r>
              <a:endParaRPr kumimoji="1" lang="en-US" altLang="ko-KR" sz="1600" b="1" dirty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在某个加油站加油，优惠力度大，有发票，绕路，耽误时间。</a:t>
              </a:r>
              <a:endPara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  <p:grpSp>
          <p:nvGrpSpPr>
            <p:cNvPr id="208" name="组合 207"/>
            <p:cNvGrpSpPr/>
            <p:nvPr/>
          </p:nvGrpSpPr>
          <p:grpSpPr>
            <a:xfrm>
              <a:off x="1010" y="5792"/>
              <a:ext cx="723" cy="636"/>
              <a:chOff x="905" y="5792"/>
              <a:chExt cx="723" cy="636"/>
            </a:xfrm>
          </p:grpSpPr>
          <p:sp>
            <p:nvSpPr>
              <p:cNvPr id="197" name="椭圆 196"/>
              <p:cNvSpPr/>
              <p:nvPr/>
            </p:nvSpPr>
            <p:spPr>
              <a:xfrm>
                <a:off x="905" y="5792"/>
                <a:ext cx="651" cy="636"/>
              </a:xfrm>
              <a:prstGeom prst="ellipse">
                <a:avLst/>
              </a:prstGeom>
              <a:solidFill>
                <a:srgbClr val="4154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909" y="5868"/>
                <a:ext cx="719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</p:grpSp>
      <p:grpSp>
        <p:nvGrpSpPr>
          <p:cNvPr id="213" name="组合 212"/>
          <p:cNvGrpSpPr/>
          <p:nvPr/>
        </p:nvGrpSpPr>
        <p:grpSpPr>
          <a:xfrm>
            <a:off x="638810" y="4449445"/>
            <a:ext cx="5373370" cy="646430"/>
            <a:chOff x="1006" y="7304"/>
            <a:chExt cx="8462" cy="1018"/>
          </a:xfrm>
        </p:grpSpPr>
        <p:sp>
          <p:nvSpPr>
            <p:cNvPr id="188" name="文本框 187"/>
            <p:cNvSpPr txBox="1"/>
            <p:nvPr/>
          </p:nvSpPr>
          <p:spPr>
            <a:xfrm>
              <a:off x="1916" y="7304"/>
              <a:ext cx="7552" cy="101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 eaLnBrk="1" latinLnBrk="0" hangingPunct="1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自</a:t>
              </a:r>
              <a:r>
                <a:rPr kumimoji="1" lang="zh-CN" altLang="en-US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有加油站型企业</a:t>
              </a:r>
              <a:r>
                <a:rPr kumimoji="1" lang="en-US" altLang="ko-KR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：</a:t>
              </a:r>
              <a:endParaRPr kumimoji="1" lang="en-US" altLang="ko-KR" sz="1600" b="1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marL="0" indent="0" eaLnBrk="1" latinLnBrk="0" hangingPunct="1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公司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内部有加油站，底价加油，有发票，加油方便，审批难。</a:t>
              </a:r>
              <a:endPara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  <p:grpSp>
          <p:nvGrpSpPr>
            <p:cNvPr id="205" name="组合 204"/>
            <p:cNvGrpSpPr/>
            <p:nvPr/>
          </p:nvGrpSpPr>
          <p:grpSpPr>
            <a:xfrm>
              <a:off x="1006" y="7490"/>
              <a:ext cx="712" cy="636"/>
              <a:chOff x="901" y="7490"/>
              <a:chExt cx="712" cy="636"/>
            </a:xfrm>
          </p:grpSpPr>
          <p:sp>
            <p:nvSpPr>
              <p:cNvPr id="198" name="椭圆 197"/>
              <p:cNvSpPr/>
              <p:nvPr/>
            </p:nvSpPr>
            <p:spPr>
              <a:xfrm>
                <a:off x="905" y="7490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901" y="7572"/>
                <a:ext cx="712" cy="3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</p:grpSp>
      </p:grpSp>
      <p:grpSp>
        <p:nvGrpSpPr>
          <p:cNvPr id="212" name="组合 211"/>
          <p:cNvGrpSpPr/>
          <p:nvPr/>
        </p:nvGrpSpPr>
        <p:grpSpPr>
          <a:xfrm>
            <a:off x="622300" y="5316220"/>
            <a:ext cx="5389245" cy="659130"/>
            <a:chOff x="980" y="8370"/>
            <a:chExt cx="8487" cy="1038"/>
          </a:xfrm>
        </p:grpSpPr>
        <p:sp>
          <p:nvSpPr>
            <p:cNvPr id="185" name="文本框 184"/>
            <p:cNvSpPr txBox="1"/>
            <p:nvPr/>
          </p:nvSpPr>
          <p:spPr>
            <a:xfrm>
              <a:off x="1914" y="8370"/>
              <a:ext cx="7553" cy="1018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各大</a:t>
              </a:r>
              <a:r>
                <a:rPr kumimoji="1" lang="en-US" altLang="ko-KR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炼</a:t>
              </a: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油</a:t>
              </a:r>
              <a:r>
                <a:rPr kumimoji="1" lang="en-US" altLang="ko-KR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厂</a:t>
              </a:r>
              <a:r>
                <a:rPr kumimoji="1" lang="zh-CN" altLang="en-US" sz="1600" b="1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：</a:t>
              </a:r>
            </a:p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放开原油进口权，</a:t>
              </a:r>
              <a:r>
                <a:rPr kumimoji="1"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产能过剩率超过</a:t>
              </a:r>
              <a:r>
                <a:rPr kumimoji="1"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30%，开工折损率接近15</a:t>
              </a:r>
              <a:r>
                <a:rPr kumimoji="1"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%</a:t>
              </a:r>
              <a:r>
                <a:rPr kumimoji="1" lang="zh-CN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。</a:t>
              </a:r>
              <a:endParaRPr kumimoji="1"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endParaRPr>
            </a:p>
          </p:txBody>
        </p:sp>
        <p:grpSp>
          <p:nvGrpSpPr>
            <p:cNvPr id="211" name="组合 210"/>
            <p:cNvGrpSpPr/>
            <p:nvPr/>
          </p:nvGrpSpPr>
          <p:grpSpPr>
            <a:xfrm>
              <a:off x="980" y="8772"/>
              <a:ext cx="775" cy="636"/>
              <a:chOff x="905" y="8772"/>
              <a:chExt cx="775" cy="636"/>
            </a:xfrm>
          </p:grpSpPr>
          <p:sp>
            <p:nvSpPr>
              <p:cNvPr id="199" name="椭圆 198"/>
              <p:cNvSpPr/>
              <p:nvPr/>
            </p:nvSpPr>
            <p:spPr>
              <a:xfrm>
                <a:off x="905" y="8772"/>
                <a:ext cx="651" cy="636"/>
              </a:xfrm>
              <a:prstGeom prst="ellipse">
                <a:avLst/>
              </a:prstGeom>
              <a:solidFill>
                <a:srgbClr val="FF8A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4" name="文本框 203"/>
              <p:cNvSpPr txBox="1"/>
              <p:nvPr/>
            </p:nvSpPr>
            <p:spPr>
              <a:xfrm>
                <a:off x="923" y="8842"/>
                <a:ext cx="757" cy="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05</a:t>
                </a:r>
              </a:p>
            </p:txBody>
          </p:sp>
        </p:grpSp>
      </p:grpSp>
      <p:sp>
        <p:nvSpPr>
          <p:cNvPr id="6" name=" 6"/>
          <p:cNvSpPr/>
          <p:nvPr/>
        </p:nvSpPr>
        <p:spPr>
          <a:xfrm>
            <a:off x="6385121" y="4790440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 6"/>
          <p:cNvSpPr/>
          <p:nvPr/>
        </p:nvSpPr>
        <p:spPr>
          <a:xfrm rot="10800000">
            <a:off x="10100945" y="2904172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448621" y="4280116"/>
            <a:ext cx="1040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charset="-122"/>
                <a:ea typeface="微软雅黑" panose="020B0503020204020204" charset="-122"/>
              </a:rPr>
              <a:t>加油卡型企业超过</a:t>
            </a:r>
            <a:r>
              <a:rPr lang="en-US" altLang="zh-CN" sz="1200" b="1" dirty="0" smtClean="0">
                <a:latin typeface="微软雅黑" panose="020B0503020204020204" charset="-122"/>
                <a:ea typeface="微软雅黑" panose="020B0503020204020204" charset="-122"/>
              </a:rPr>
              <a:t>50%</a:t>
            </a:r>
            <a:endParaRPr lang="zh-CN" altLang="en-US" sz="1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229387" y="3115310"/>
            <a:ext cx="1256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anose="020B0503020204020204" charset="-122"/>
                <a:ea typeface="微软雅黑" panose="020B0503020204020204" charset="-122"/>
              </a:rPr>
              <a:t>自有加油站销量约</a:t>
            </a:r>
            <a:r>
              <a:rPr lang="en-US" altLang="zh-CN" sz="1200" b="1" dirty="0" smtClean="0">
                <a:latin typeface="微软雅黑" panose="020B0503020204020204" charset="-122"/>
                <a:ea typeface="微软雅黑" panose="020B0503020204020204" charset="-122"/>
              </a:rPr>
              <a:t>10%</a:t>
            </a:r>
            <a:endParaRPr lang="zh-CN" altLang="en-US" sz="1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6166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国内加油业务背景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251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1.2</a:t>
            </a:r>
            <a:r>
              <a:rPr lang="en-US" altLang="ko-KR" sz="1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 </a:t>
            </a:r>
            <a:r>
              <a:rPr lang="en-US" altLang="ko-KR" sz="1800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加油</a:t>
            </a: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市场谁最爽</a:t>
            </a:r>
            <a:endParaRPr lang="en-US" altLang="ko-KR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7" name="Oval 6"/>
          <p:cNvSpPr/>
          <p:nvPr/>
        </p:nvSpPr>
        <p:spPr>
          <a:xfrm>
            <a:off x="1704340" y="1819275"/>
            <a:ext cx="1391920" cy="1392555"/>
          </a:xfrm>
          <a:prstGeom prst="ellipse">
            <a:avLst/>
          </a:prstGeom>
          <a:solidFill>
            <a:srgbClr val="659A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grpSp>
        <p:nvGrpSpPr>
          <p:cNvPr id="132" name="组合 131"/>
          <p:cNvGrpSpPr/>
          <p:nvPr/>
        </p:nvGrpSpPr>
        <p:grpSpPr>
          <a:xfrm>
            <a:off x="1100455" y="3637280"/>
            <a:ext cx="2818765" cy="2559050"/>
            <a:chOff x="1733" y="5728"/>
            <a:chExt cx="4439" cy="4030"/>
          </a:xfrm>
        </p:grpSpPr>
        <p:sp>
          <p:nvSpPr>
            <p:cNvPr id="43" name="Rectangle 42"/>
            <p:cNvSpPr/>
            <p:nvPr/>
          </p:nvSpPr>
          <p:spPr>
            <a:xfrm>
              <a:off x="1733" y="5728"/>
              <a:ext cx="4439" cy="40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grpSp>
          <p:nvGrpSpPr>
            <p:cNvPr id="10257" name="Group 75"/>
            <p:cNvGrpSpPr/>
            <p:nvPr/>
          </p:nvGrpSpPr>
          <p:grpSpPr bwMode="auto">
            <a:xfrm>
              <a:off x="1900" y="6043"/>
              <a:ext cx="4132" cy="712"/>
              <a:chOff x="1376735" y="3837400"/>
              <a:chExt cx="2623049" cy="452064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1376735" y="3837400"/>
                <a:ext cx="452305" cy="45206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3200"/>
              </a:p>
            </p:txBody>
          </p:sp>
          <p:sp>
            <p:nvSpPr>
              <p:cNvPr id="61" name="speed"/>
              <p:cNvSpPr txBox="1">
                <a:spLocks noChangeArrowheads="1"/>
              </p:cNvSpPr>
              <p:nvPr/>
            </p:nvSpPr>
            <p:spPr bwMode="auto">
              <a:xfrm>
                <a:off x="1897282" y="3935023"/>
                <a:ext cx="2102502" cy="18464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5725" indent="-85725" algn="l" eaLnBrk="1" latinLnBrk="1" hangingPunct="1">
                  <a:lnSpc>
                    <a:spcPct val="10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产</a:t>
                </a:r>
                <a:r>
                  <a:rPr kumimoji="1"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能过剩</a:t>
                </a:r>
                <a:endParaRPr kumimoji="1"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3" name="speed"/>
              <p:cNvSpPr txBox="1">
                <a:spLocks noChangeArrowheads="1"/>
              </p:cNvSpPr>
              <p:nvPr/>
            </p:nvSpPr>
            <p:spPr bwMode="auto">
              <a:xfrm>
                <a:off x="1434607" y="3909543"/>
                <a:ext cx="336321" cy="293128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algn="ctr">
                  <a:spcBef>
                    <a:spcPct val="0"/>
                  </a:spcBef>
                  <a:defRPr/>
                </a:pPr>
                <a:r>
                  <a:rPr lang="en-US" altLang="ko-KR" sz="18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  <a:endParaRPr lang="en-US" altLang="ko-KR" sz="18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10258" name="Group 76"/>
            <p:cNvGrpSpPr/>
            <p:nvPr/>
          </p:nvGrpSpPr>
          <p:grpSpPr bwMode="auto">
            <a:xfrm>
              <a:off x="1900" y="6950"/>
              <a:ext cx="4132" cy="710"/>
              <a:chOff x="1376735" y="4412753"/>
              <a:chExt cx="2624398" cy="452064"/>
            </a:xfrm>
          </p:grpSpPr>
          <p:sp>
            <p:nvSpPr>
              <p:cNvPr id="65" name="Oval 64"/>
              <p:cNvSpPr/>
              <p:nvPr/>
            </p:nvSpPr>
            <p:spPr>
              <a:xfrm>
                <a:off x="1376735" y="4412753"/>
                <a:ext cx="452538" cy="45206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3200"/>
              </a:p>
            </p:txBody>
          </p:sp>
          <p:sp>
            <p:nvSpPr>
              <p:cNvPr id="66" name="speed"/>
              <p:cNvSpPr txBox="1">
                <a:spLocks noChangeArrowheads="1"/>
              </p:cNvSpPr>
              <p:nvPr/>
            </p:nvSpPr>
            <p:spPr bwMode="auto">
              <a:xfrm>
                <a:off x="1896915" y="4566110"/>
                <a:ext cx="2104218" cy="185163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6360" indent="-86360" algn="l" eaLnBrk="1" latinLnBrk="0" hangingPunct="1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kumimoji="1"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销售渠道单一</a:t>
                </a:r>
                <a:endPara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7" name="speed"/>
              <p:cNvSpPr txBox="1">
                <a:spLocks noChangeArrowheads="1"/>
              </p:cNvSpPr>
              <p:nvPr/>
            </p:nvSpPr>
            <p:spPr bwMode="auto">
              <a:xfrm>
                <a:off x="1434607" y="4484896"/>
                <a:ext cx="336321" cy="29416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algn="ctr">
                  <a:spcBef>
                    <a:spcPct val="0"/>
                  </a:spcBef>
                  <a:defRPr/>
                </a:pPr>
                <a:r>
                  <a:rPr lang="en-US" altLang="ko-KR" sz="18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</a:p>
            </p:txBody>
          </p:sp>
        </p:grpSp>
        <p:grpSp>
          <p:nvGrpSpPr>
            <p:cNvPr id="10259" name="Group 77"/>
            <p:cNvGrpSpPr/>
            <p:nvPr/>
          </p:nvGrpSpPr>
          <p:grpSpPr bwMode="auto">
            <a:xfrm>
              <a:off x="1900" y="7869"/>
              <a:ext cx="4011" cy="786"/>
              <a:chOff x="1376735" y="4988106"/>
              <a:chExt cx="2547546" cy="497521"/>
            </a:xfrm>
          </p:grpSpPr>
          <p:sp>
            <p:nvSpPr>
              <p:cNvPr id="69" name="Oval 68"/>
              <p:cNvSpPr/>
              <p:nvPr/>
            </p:nvSpPr>
            <p:spPr>
              <a:xfrm>
                <a:off x="1376735" y="4988106"/>
                <a:ext cx="452538" cy="45206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3200"/>
              </a:p>
            </p:txBody>
          </p:sp>
          <p:sp>
            <p:nvSpPr>
              <p:cNvPr id="70" name="speed"/>
              <p:cNvSpPr txBox="1">
                <a:spLocks noChangeArrowheads="1"/>
              </p:cNvSpPr>
              <p:nvPr/>
            </p:nvSpPr>
            <p:spPr bwMode="auto">
              <a:xfrm>
                <a:off x="1896915" y="5116859"/>
                <a:ext cx="2027366" cy="368768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5725" indent="-85725" latinLnBrk="1"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中</a:t>
                </a:r>
                <a:r>
                  <a:rPr kumimoji="1"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石油</a:t>
                </a:r>
                <a:r>
                  <a:rPr kumimoji="1" lang="en-US" altLang="zh-CN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/</a:t>
                </a:r>
                <a:r>
                  <a:rPr kumimoji="1"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中石化直营炼油厂成本高，价格没有优势。</a:t>
                </a:r>
                <a:endParaRPr kumimoji="1"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71" name="speed"/>
              <p:cNvSpPr txBox="1">
                <a:spLocks noChangeArrowheads="1"/>
              </p:cNvSpPr>
              <p:nvPr/>
            </p:nvSpPr>
            <p:spPr bwMode="auto">
              <a:xfrm>
                <a:off x="1434607" y="5060249"/>
                <a:ext cx="336321" cy="2931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algn="ctr">
                  <a:spcBef>
                    <a:spcPct val="0"/>
                  </a:spcBef>
                  <a:defRPr/>
                </a:pPr>
                <a:r>
                  <a:rPr lang="en-US" altLang="ko-KR" sz="18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</p:grpSp>
      <p:sp>
        <p:nvSpPr>
          <p:cNvPr id="33" name="文本框 32"/>
          <p:cNvSpPr txBox="1"/>
          <p:nvPr/>
        </p:nvSpPr>
        <p:spPr>
          <a:xfrm>
            <a:off x="1906270" y="2601595"/>
            <a:ext cx="987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炼油厂</a:t>
            </a:r>
            <a:endParaRPr lang="zh-CN" altLang="zh-CN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0252" name="Group 36"/>
          <p:cNvGrpSpPr/>
          <p:nvPr/>
        </p:nvGrpSpPr>
        <p:grpSpPr bwMode="auto">
          <a:xfrm>
            <a:off x="3850005" y="2305050"/>
            <a:ext cx="784225" cy="421005"/>
            <a:chOff x="3246637" y="2558266"/>
            <a:chExt cx="883575" cy="616450"/>
          </a:xfrm>
        </p:grpSpPr>
        <p:sp>
          <p:nvSpPr>
            <p:cNvPr id="34" name="Chevron 33"/>
            <p:cNvSpPr/>
            <p:nvPr/>
          </p:nvSpPr>
          <p:spPr>
            <a:xfrm>
              <a:off x="3246637" y="2558266"/>
              <a:ext cx="400649" cy="616450"/>
            </a:xfrm>
            <a:prstGeom prst="chevron">
              <a:avLst>
                <a:gd name="adj" fmla="val 601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5" name="Chevron 34"/>
            <p:cNvSpPr/>
            <p:nvPr/>
          </p:nvSpPr>
          <p:spPr>
            <a:xfrm>
              <a:off x="3488099" y="2558266"/>
              <a:ext cx="400649" cy="616450"/>
            </a:xfrm>
            <a:prstGeom prst="chevron">
              <a:avLst>
                <a:gd name="adj" fmla="val 60145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6" name="Chevron 35"/>
            <p:cNvSpPr/>
            <p:nvPr/>
          </p:nvSpPr>
          <p:spPr>
            <a:xfrm>
              <a:off x="3729563" y="2558266"/>
              <a:ext cx="400649" cy="616450"/>
            </a:xfrm>
            <a:prstGeom prst="chevron">
              <a:avLst>
                <a:gd name="adj" fmla="val 60145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Oval 19"/>
          <p:cNvSpPr/>
          <p:nvPr/>
        </p:nvSpPr>
        <p:spPr>
          <a:xfrm>
            <a:off x="9163555" y="1819275"/>
            <a:ext cx="1391920" cy="1392555"/>
          </a:xfrm>
          <a:prstGeom prst="ellips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pic>
        <p:nvPicPr>
          <p:cNvPr id="6" name="图片 5" descr="C:\Users\DELL\Desktop\运输.png运输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503915" y="1956435"/>
            <a:ext cx="720725" cy="720725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9230230" y="2601595"/>
            <a:ext cx="13252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用油</a:t>
            </a:r>
            <a:r>
              <a:rPr lang="zh-CN" altLang="zh-CN" sz="16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</a:t>
            </a:r>
            <a:endParaRPr lang="zh-CN" altLang="zh-CN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0253" name="Group 38"/>
          <p:cNvGrpSpPr/>
          <p:nvPr/>
        </p:nvGrpSpPr>
        <p:grpSpPr bwMode="auto">
          <a:xfrm>
            <a:off x="7558405" y="2305050"/>
            <a:ext cx="784225" cy="421005"/>
            <a:chOff x="3246637" y="2558266"/>
            <a:chExt cx="883575" cy="616450"/>
          </a:xfrm>
        </p:grpSpPr>
        <p:sp>
          <p:nvSpPr>
            <p:cNvPr id="40" name="Chevron 39"/>
            <p:cNvSpPr/>
            <p:nvPr/>
          </p:nvSpPr>
          <p:spPr>
            <a:xfrm>
              <a:off x="3246637" y="2558266"/>
              <a:ext cx="400649" cy="616450"/>
            </a:xfrm>
            <a:prstGeom prst="chevron">
              <a:avLst>
                <a:gd name="adj" fmla="val 601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Chevron 40"/>
            <p:cNvSpPr/>
            <p:nvPr/>
          </p:nvSpPr>
          <p:spPr>
            <a:xfrm>
              <a:off x="3488099" y="2558266"/>
              <a:ext cx="400649" cy="616450"/>
            </a:xfrm>
            <a:prstGeom prst="chevron">
              <a:avLst>
                <a:gd name="adj" fmla="val 60145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Chevron 41"/>
            <p:cNvSpPr/>
            <p:nvPr/>
          </p:nvSpPr>
          <p:spPr>
            <a:xfrm>
              <a:off x="3729563" y="2558266"/>
              <a:ext cx="400649" cy="616450"/>
            </a:xfrm>
            <a:prstGeom prst="chevron">
              <a:avLst>
                <a:gd name="adj" fmla="val 60145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9" name="Oval 28"/>
          <p:cNvSpPr/>
          <p:nvPr/>
        </p:nvSpPr>
        <p:spPr>
          <a:xfrm>
            <a:off x="5513939" y="1819275"/>
            <a:ext cx="1392555" cy="1392555"/>
          </a:xfrm>
          <a:prstGeom prst="ellipse">
            <a:avLst/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pic>
        <p:nvPicPr>
          <p:cNvPr id="19" name="图片 18" descr="C:\Users\DELL\Desktop\加油.png加油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976854" y="2082800"/>
            <a:ext cx="468630" cy="46863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5514574" y="2601595"/>
            <a:ext cx="13919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16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加油站</a:t>
            </a:r>
            <a:endParaRPr lang="zh-CN" altLang="zh-CN" sz="1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074925" y="1988554"/>
            <a:ext cx="613041" cy="613041"/>
          </a:xfrm>
          <a:prstGeom prst="rect">
            <a:avLst/>
          </a:prstGeom>
        </p:spPr>
      </p:pic>
      <p:grpSp>
        <p:nvGrpSpPr>
          <p:cNvPr id="100" name="组合 99"/>
          <p:cNvGrpSpPr/>
          <p:nvPr/>
        </p:nvGrpSpPr>
        <p:grpSpPr>
          <a:xfrm>
            <a:off x="4801786" y="3606423"/>
            <a:ext cx="2818765" cy="2559050"/>
            <a:chOff x="1733" y="5728"/>
            <a:chExt cx="4439" cy="4030"/>
          </a:xfrm>
        </p:grpSpPr>
        <p:sp>
          <p:nvSpPr>
            <p:cNvPr id="102" name="Rectangle 42"/>
            <p:cNvSpPr/>
            <p:nvPr/>
          </p:nvSpPr>
          <p:spPr>
            <a:xfrm>
              <a:off x="1733" y="5728"/>
              <a:ext cx="4439" cy="40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/>
            </a:p>
          </p:txBody>
        </p:sp>
        <p:grpSp>
          <p:nvGrpSpPr>
            <p:cNvPr id="103" name="Group 75"/>
            <p:cNvGrpSpPr/>
            <p:nvPr/>
          </p:nvGrpSpPr>
          <p:grpSpPr bwMode="auto">
            <a:xfrm>
              <a:off x="1900" y="6040"/>
              <a:ext cx="4132" cy="735"/>
              <a:chOff x="1376735" y="3837400"/>
              <a:chExt cx="2623049" cy="466909"/>
            </a:xfrm>
          </p:grpSpPr>
          <p:sp>
            <p:nvSpPr>
              <p:cNvPr id="126" name="Oval 58"/>
              <p:cNvSpPr/>
              <p:nvPr/>
            </p:nvSpPr>
            <p:spPr>
              <a:xfrm>
                <a:off x="1376735" y="3837400"/>
                <a:ext cx="452305" cy="45206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3200"/>
              </a:p>
            </p:txBody>
          </p:sp>
          <p:sp>
            <p:nvSpPr>
              <p:cNvPr id="127" name="speed"/>
              <p:cNvSpPr txBox="1">
                <a:spLocks noChangeArrowheads="1"/>
              </p:cNvSpPr>
              <p:nvPr/>
            </p:nvSpPr>
            <p:spPr bwMode="auto">
              <a:xfrm>
                <a:off x="1897282" y="3935023"/>
                <a:ext cx="2102502" cy="36928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5725" indent="-85725" algn="l" eaLnBrk="1" latinLnBrk="1" hangingPunct="1">
                  <a:lnSpc>
                    <a:spcPct val="10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过度依赖地里位置，位置决定一切</a:t>
                </a:r>
                <a:endParaRPr kumimoji="1"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28" name="speed"/>
              <p:cNvSpPr txBox="1">
                <a:spLocks noChangeArrowheads="1"/>
              </p:cNvSpPr>
              <p:nvPr/>
            </p:nvSpPr>
            <p:spPr bwMode="auto">
              <a:xfrm>
                <a:off x="1434607" y="3909543"/>
                <a:ext cx="336321" cy="293128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algn="ctr">
                  <a:spcBef>
                    <a:spcPct val="0"/>
                  </a:spcBef>
                  <a:defRPr/>
                </a:pPr>
                <a:r>
                  <a:rPr lang="en-US" altLang="ko-KR" sz="18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  <a:endParaRPr lang="en-US" altLang="ko-KR" sz="18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104" name="Group 76"/>
            <p:cNvGrpSpPr/>
            <p:nvPr/>
          </p:nvGrpSpPr>
          <p:grpSpPr bwMode="auto">
            <a:xfrm>
              <a:off x="1900" y="6946"/>
              <a:ext cx="4132" cy="822"/>
              <a:chOff x="1376735" y="4412753"/>
              <a:chExt cx="2624398" cy="523683"/>
            </a:xfrm>
          </p:grpSpPr>
          <p:sp>
            <p:nvSpPr>
              <p:cNvPr id="123" name="Oval 64"/>
              <p:cNvSpPr/>
              <p:nvPr/>
            </p:nvSpPr>
            <p:spPr>
              <a:xfrm>
                <a:off x="1376735" y="4412753"/>
                <a:ext cx="452538" cy="45206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3200"/>
              </a:p>
            </p:txBody>
          </p:sp>
          <p:sp>
            <p:nvSpPr>
              <p:cNvPr id="124" name="speed"/>
              <p:cNvSpPr txBox="1">
                <a:spLocks noChangeArrowheads="1"/>
              </p:cNvSpPr>
              <p:nvPr/>
            </p:nvSpPr>
            <p:spPr bwMode="auto">
              <a:xfrm>
                <a:off x="1896915" y="4566110"/>
                <a:ext cx="2104218" cy="37032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6360" indent="-86360" algn="l" eaLnBrk="1" latinLnBrk="0" hangingPunct="1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kumimoji="1"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毛利可达</a:t>
                </a:r>
                <a:r>
                  <a:rPr kumimoji="1" lang="en-US" altLang="zh-CN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35%~42%</a:t>
                </a:r>
                <a:r>
                  <a:rPr kumimoji="1"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，经营成本高</a:t>
                </a:r>
                <a:endPara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25" name="speed"/>
              <p:cNvSpPr txBox="1">
                <a:spLocks noChangeArrowheads="1"/>
              </p:cNvSpPr>
              <p:nvPr/>
            </p:nvSpPr>
            <p:spPr bwMode="auto">
              <a:xfrm>
                <a:off x="1434607" y="4484896"/>
                <a:ext cx="336321" cy="29416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algn="ctr">
                  <a:spcBef>
                    <a:spcPct val="0"/>
                  </a:spcBef>
                  <a:defRPr/>
                </a:pPr>
                <a:r>
                  <a:rPr lang="en-US" altLang="ko-KR" sz="18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</a:p>
            </p:txBody>
          </p:sp>
        </p:grpSp>
        <p:grpSp>
          <p:nvGrpSpPr>
            <p:cNvPr id="105" name="Group 77"/>
            <p:cNvGrpSpPr/>
            <p:nvPr/>
          </p:nvGrpSpPr>
          <p:grpSpPr bwMode="auto">
            <a:xfrm>
              <a:off x="1900" y="7867"/>
              <a:ext cx="4011" cy="714"/>
              <a:chOff x="1376735" y="4988106"/>
              <a:chExt cx="2547546" cy="452064"/>
            </a:xfrm>
          </p:grpSpPr>
          <p:sp>
            <p:nvSpPr>
              <p:cNvPr id="106" name="Oval 68"/>
              <p:cNvSpPr/>
              <p:nvPr/>
            </p:nvSpPr>
            <p:spPr>
              <a:xfrm>
                <a:off x="1376735" y="4988106"/>
                <a:ext cx="452538" cy="45206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3200"/>
              </a:p>
            </p:txBody>
          </p:sp>
          <p:sp>
            <p:nvSpPr>
              <p:cNvPr id="107" name="speed"/>
              <p:cNvSpPr txBox="1">
                <a:spLocks noChangeArrowheads="1"/>
              </p:cNvSpPr>
              <p:nvPr/>
            </p:nvSpPr>
            <p:spPr bwMode="auto">
              <a:xfrm>
                <a:off x="1896915" y="5116859"/>
                <a:ext cx="2027366" cy="184078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5725" indent="-85725" latinLnBrk="1"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对炼油厂有绝对的议价权</a:t>
                </a:r>
                <a:endParaRPr kumimoji="1"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08" name="speed"/>
              <p:cNvSpPr txBox="1">
                <a:spLocks noChangeArrowheads="1"/>
              </p:cNvSpPr>
              <p:nvPr/>
            </p:nvSpPr>
            <p:spPr bwMode="auto">
              <a:xfrm>
                <a:off x="1434607" y="5060249"/>
                <a:ext cx="336321" cy="2931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algn="ctr">
                  <a:spcBef>
                    <a:spcPct val="0"/>
                  </a:spcBef>
                  <a:defRPr/>
                </a:pPr>
                <a:r>
                  <a:rPr lang="en-US" altLang="ko-KR" sz="18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</p:grpSp>
      <p:pic>
        <p:nvPicPr>
          <p:cNvPr id="1026" name="Picture 2" descr="右键点击图片“另存为”即可保存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210216" y="2940149"/>
            <a:ext cx="879516" cy="615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9" name="组合 128"/>
          <p:cNvGrpSpPr/>
          <p:nvPr/>
        </p:nvGrpSpPr>
        <p:grpSpPr>
          <a:xfrm>
            <a:off x="8483469" y="3606423"/>
            <a:ext cx="2818765" cy="2559050"/>
            <a:chOff x="1733" y="5728"/>
            <a:chExt cx="4439" cy="4030"/>
          </a:xfrm>
        </p:grpSpPr>
        <p:sp>
          <p:nvSpPr>
            <p:cNvPr id="130" name="Rectangle 42"/>
            <p:cNvSpPr/>
            <p:nvPr/>
          </p:nvSpPr>
          <p:spPr>
            <a:xfrm>
              <a:off x="1733" y="5728"/>
              <a:ext cx="4439" cy="40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 smtClean="0"/>
                <a:t>，</a:t>
              </a:r>
              <a:endParaRPr lang="ko-KR" altLang="en-US" dirty="0"/>
            </a:p>
          </p:txBody>
        </p:sp>
        <p:grpSp>
          <p:nvGrpSpPr>
            <p:cNvPr id="131" name="Group 75"/>
            <p:cNvGrpSpPr/>
            <p:nvPr/>
          </p:nvGrpSpPr>
          <p:grpSpPr bwMode="auto">
            <a:xfrm>
              <a:off x="1900" y="6040"/>
              <a:ext cx="4132" cy="735"/>
              <a:chOff x="1376735" y="3837400"/>
              <a:chExt cx="2623049" cy="466909"/>
            </a:xfrm>
          </p:grpSpPr>
          <p:sp>
            <p:nvSpPr>
              <p:cNvPr id="142" name="Oval 58"/>
              <p:cNvSpPr/>
              <p:nvPr/>
            </p:nvSpPr>
            <p:spPr>
              <a:xfrm>
                <a:off x="1376735" y="3837400"/>
                <a:ext cx="452305" cy="45206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3200"/>
              </a:p>
            </p:txBody>
          </p:sp>
          <p:sp>
            <p:nvSpPr>
              <p:cNvPr id="143" name="speed"/>
              <p:cNvSpPr txBox="1">
                <a:spLocks noChangeArrowheads="1"/>
              </p:cNvSpPr>
              <p:nvPr/>
            </p:nvSpPr>
            <p:spPr bwMode="auto">
              <a:xfrm>
                <a:off x="1897282" y="3935023"/>
                <a:ext cx="2102502" cy="36928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5725" indent="-85725" algn="l" eaLnBrk="1" latinLnBrk="1" hangingPunct="1">
                  <a:lnSpc>
                    <a:spcPct val="10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采油价格高，油品质量不好把控</a:t>
                </a:r>
                <a:endParaRPr kumimoji="1"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4" name="speed"/>
              <p:cNvSpPr txBox="1">
                <a:spLocks noChangeArrowheads="1"/>
              </p:cNvSpPr>
              <p:nvPr/>
            </p:nvSpPr>
            <p:spPr bwMode="auto">
              <a:xfrm>
                <a:off x="1434607" y="3909543"/>
                <a:ext cx="336321" cy="293128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algn="ctr">
                  <a:spcBef>
                    <a:spcPct val="0"/>
                  </a:spcBef>
                  <a:defRPr/>
                </a:pPr>
                <a:r>
                  <a:rPr lang="en-US" altLang="ko-KR" sz="18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  <a:endParaRPr lang="en-US" altLang="ko-KR" sz="18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134" name="Group 76"/>
            <p:cNvGrpSpPr/>
            <p:nvPr/>
          </p:nvGrpSpPr>
          <p:grpSpPr bwMode="auto">
            <a:xfrm>
              <a:off x="1900" y="6950"/>
              <a:ext cx="4132" cy="710"/>
              <a:chOff x="1376735" y="4412753"/>
              <a:chExt cx="2624398" cy="452064"/>
            </a:xfrm>
          </p:grpSpPr>
          <p:sp>
            <p:nvSpPr>
              <p:cNvPr id="139" name="Oval 64"/>
              <p:cNvSpPr/>
              <p:nvPr/>
            </p:nvSpPr>
            <p:spPr>
              <a:xfrm>
                <a:off x="1376735" y="4412753"/>
                <a:ext cx="452538" cy="45206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3200"/>
              </a:p>
            </p:txBody>
          </p:sp>
          <p:sp>
            <p:nvSpPr>
              <p:cNvPr id="140" name="speed"/>
              <p:cNvSpPr txBox="1">
                <a:spLocks noChangeArrowheads="1"/>
              </p:cNvSpPr>
              <p:nvPr/>
            </p:nvSpPr>
            <p:spPr bwMode="auto">
              <a:xfrm>
                <a:off x="1896915" y="4566110"/>
                <a:ext cx="2104218" cy="185272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6360" indent="-86360" algn="l" eaLnBrk="1" latinLnBrk="0" hangingPunct="1">
                  <a:lnSpc>
                    <a:spcPct val="100000"/>
                  </a:lnSpc>
                  <a:buFont typeface="Arial" panose="020B0604020202020204" pitchFamily="34" charset="0"/>
                  <a:buChar char="•"/>
                </a:pPr>
                <a:r>
                  <a:rPr kumimoji="1" lang="zh-CN" alt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开</a:t>
                </a:r>
                <a:r>
                  <a:rPr kumimoji="1"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发票手续繁琐，开票时间长</a:t>
                </a:r>
                <a:endPara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41" name="speed"/>
              <p:cNvSpPr txBox="1">
                <a:spLocks noChangeArrowheads="1"/>
              </p:cNvSpPr>
              <p:nvPr/>
            </p:nvSpPr>
            <p:spPr bwMode="auto">
              <a:xfrm>
                <a:off x="1434607" y="4484896"/>
                <a:ext cx="336321" cy="29416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algn="ctr">
                  <a:spcBef>
                    <a:spcPct val="0"/>
                  </a:spcBef>
                  <a:defRPr/>
                </a:pPr>
                <a:r>
                  <a:rPr lang="en-US" altLang="ko-KR" sz="18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</a:p>
            </p:txBody>
          </p:sp>
        </p:grpSp>
        <p:grpSp>
          <p:nvGrpSpPr>
            <p:cNvPr id="135" name="Group 77"/>
            <p:cNvGrpSpPr/>
            <p:nvPr/>
          </p:nvGrpSpPr>
          <p:grpSpPr bwMode="auto">
            <a:xfrm>
              <a:off x="1900" y="7867"/>
              <a:ext cx="4011" cy="714"/>
              <a:chOff x="1376735" y="4988106"/>
              <a:chExt cx="2547546" cy="452064"/>
            </a:xfrm>
          </p:grpSpPr>
          <p:sp>
            <p:nvSpPr>
              <p:cNvPr id="136" name="Oval 68"/>
              <p:cNvSpPr/>
              <p:nvPr/>
            </p:nvSpPr>
            <p:spPr>
              <a:xfrm>
                <a:off x="1376735" y="4988106"/>
                <a:ext cx="452538" cy="45206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3200"/>
              </a:p>
            </p:txBody>
          </p:sp>
          <p:sp>
            <p:nvSpPr>
              <p:cNvPr id="137" name="speed"/>
              <p:cNvSpPr txBox="1">
                <a:spLocks noChangeArrowheads="1"/>
              </p:cNvSpPr>
              <p:nvPr/>
            </p:nvSpPr>
            <p:spPr bwMode="auto">
              <a:xfrm>
                <a:off x="1896915" y="5116859"/>
                <a:ext cx="2027366" cy="184078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marL="85725" indent="-85725" latinLnBrk="1">
                  <a:buFont typeface="Arial" panose="020B0604020202020204" pitchFamily="34" charset="0"/>
                  <a:buChar char="•"/>
                  <a:defRPr/>
                </a:pPr>
                <a:r>
                  <a:rPr kumimoji="1"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加油绕路，费时间</a:t>
                </a:r>
                <a:endParaRPr kumimoji="1"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8" name="speed"/>
              <p:cNvSpPr txBox="1">
                <a:spLocks noChangeArrowheads="1"/>
              </p:cNvSpPr>
              <p:nvPr/>
            </p:nvSpPr>
            <p:spPr bwMode="auto">
              <a:xfrm>
                <a:off x="1434607" y="5060249"/>
                <a:ext cx="336321" cy="2931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lIns="0" tIns="0" rIns="0" bIns="0">
                <a:spAutoFit/>
                <a:scene3d>
                  <a:camera prst="orthographicFront"/>
                  <a:lightRig rig="threePt" dir="t"/>
                </a:scene3d>
              </a:bodyPr>
              <a:lstStyle>
                <a:defPPr>
                  <a:defRPr lang="ko-KR"/>
                </a:defPPr>
                <a:lvl1pPr fontAlgn="auto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None/>
                  <a:defRPr kumimoji="0" sz="120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</a:lstStyle>
              <a:p>
                <a:pPr algn="ctr">
                  <a:spcBef>
                    <a:spcPct val="0"/>
                  </a:spcBef>
                  <a:defRPr/>
                </a:pPr>
                <a:r>
                  <a:rPr lang="en-US" altLang="ko-KR" sz="18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</p:grpSp>
      <p:sp>
        <p:nvSpPr>
          <p:cNvPr id="145" name="Oval 68"/>
          <p:cNvSpPr/>
          <p:nvPr/>
        </p:nvSpPr>
        <p:spPr bwMode="auto">
          <a:xfrm>
            <a:off x="8589514" y="5539734"/>
            <a:ext cx="452438" cy="45339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3200"/>
          </a:p>
        </p:txBody>
      </p:sp>
      <p:sp>
        <p:nvSpPr>
          <p:cNvPr id="146" name="speed"/>
          <p:cNvSpPr txBox="1">
            <a:spLocks noChangeArrowheads="1"/>
          </p:cNvSpPr>
          <p:nvPr/>
        </p:nvSpPr>
        <p:spPr bwMode="auto">
          <a:xfrm>
            <a:off x="9109579" y="5668865"/>
            <a:ext cx="2026920" cy="18461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</a:bodyPr>
          <a:lstStyle>
            <a:defPPr>
              <a:defRPr lang="ko-KR"/>
            </a:defPPr>
            <a:lvl1pPr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sz="120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85725" indent="-85725" latinLnBrk="1">
              <a:buFont typeface="Arial" panose="020B0604020202020204" pitchFamily="34" charset="0"/>
              <a:buChar char="•"/>
              <a:defRPr/>
            </a:pPr>
            <a:r>
              <a:rPr kumimoji="1" lang="zh-CN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加油管理成本高，效率低</a:t>
            </a:r>
            <a:endParaRPr kumimoji="1"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7" name="speed"/>
          <p:cNvSpPr txBox="1">
            <a:spLocks noChangeArrowheads="1"/>
          </p:cNvSpPr>
          <p:nvPr/>
        </p:nvSpPr>
        <p:spPr bwMode="auto">
          <a:xfrm>
            <a:off x="8647373" y="5612089"/>
            <a:ext cx="336247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  <a:scene3d>
              <a:camera prst="orthographicFront"/>
              <a:lightRig rig="threePt" dir="t"/>
            </a:scene3d>
          </a:bodyPr>
          <a:lstStyle>
            <a:defPPr>
              <a:defRPr lang="ko-KR"/>
            </a:defPPr>
            <a:lvl1pPr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sz="1200">
                <a:solidFill>
                  <a:schemeClr val="tx1">
                    <a:lumMod val="95000"/>
                    <a:lumOff val="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ctr">
              <a:spcBef>
                <a:spcPct val="0"/>
              </a:spcBef>
              <a:defRPr/>
            </a:pPr>
            <a:r>
              <a:rPr lang="en-US" altLang="ko-KR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en-US" altLang="ko-KR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3"/>
          <p:cNvSpPr txBox="1">
            <a:spLocks noChangeArrowheads="1"/>
          </p:cNvSpPr>
          <p:nvPr/>
        </p:nvSpPr>
        <p:spPr bwMode="auto">
          <a:xfrm>
            <a:off x="6545263" y="976313"/>
            <a:ext cx="4540250" cy="60134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4400" b="1">
                <a:solidFill>
                  <a:schemeClr val="bg1"/>
                </a:solidFill>
                <a:latin typeface="Calibri" panose="020F0502020204030204" pitchFamily="34" charset="0"/>
                <a:cs typeface="Tahoma" panose="020B0604030504040204" pitchFamily="34" charset="0"/>
              </a:rPr>
              <a:t>目录</a:t>
            </a:r>
          </a:p>
        </p:txBody>
      </p:sp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6554788" y="2555240"/>
            <a:ext cx="4387215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0000" tIns="46800" rIns="90000" bIns="46800">
            <a:spAutoFit/>
          </a:bodyPr>
          <a:lstStyle>
            <a:defPPr>
              <a:defRPr lang="ko-KR"/>
            </a:defPPr>
            <a:lvl1pPr>
              <a:defRPr kumimoji="1" sz="2400" ker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</a:rPr>
              <a:t>01. </a:t>
            </a:r>
            <a:r>
              <a:rPr lang="zh-CN" altLang="en-US" dirty="0">
                <a:solidFill>
                  <a:schemeClr val="bg1"/>
                </a:solidFill>
                <a:sym typeface="+mn-ea"/>
              </a:rPr>
              <a:t>国内加油业务背景</a:t>
            </a: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6554788" y="3162935"/>
            <a:ext cx="4639310" cy="4638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0000" tIns="46800" rIns="90000" bIns="46800">
            <a:spAutoFit/>
          </a:bodyPr>
          <a:lstStyle/>
          <a:p>
            <a:r>
              <a:rPr kumimoji="1" lang="zh-CN" altLang="en-US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02. </a:t>
            </a:r>
            <a:r>
              <a:rPr kumimoji="1" lang="zh-CN" altLang="en-US" sz="2400" kern="0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公司及模式介绍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555105" y="3770630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l" fontAlgn="base" latinLnBrk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03. 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团队介绍</a:t>
            </a:r>
          </a:p>
        </p:txBody>
      </p:sp>
      <p:sp>
        <p:nvSpPr>
          <p:cNvPr id="13" name="Rectangle 11"/>
          <p:cNvSpPr/>
          <p:nvPr/>
        </p:nvSpPr>
        <p:spPr>
          <a:xfrm>
            <a:off x="6597417" y="1919681"/>
            <a:ext cx="4370388" cy="102066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6564892" y="4401203"/>
            <a:ext cx="5340985" cy="5377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l" fontAlgn="base" latinLnBrk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0</a:t>
            </a:r>
            <a:r>
              <a:rPr kumimoji="1" lang="en-US" altLang="zh-CN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kumimoji="1" lang="zh-CN" altLang="en-US" sz="2400" kern="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. 融资计划</a:t>
            </a:r>
            <a:endParaRPr kumimoji="1" lang="zh-CN" altLang="en-US" sz="2400" kern="0" dirty="0" smtClean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1324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6166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公司及模式介绍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2.1 </a:t>
            </a:r>
            <a:r>
              <a:rPr lang="zh-CN" altLang="ko-KR" sz="1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公司概况</a:t>
            </a:r>
            <a:endParaRPr lang="zh-CN" altLang="en-US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pic>
        <p:nvPicPr>
          <p:cNvPr id="23556" name="Picture 6"/>
          <p:cNvPicPr>
            <a:picLocks noChangeAspect="1"/>
          </p:cNvPicPr>
          <p:nvPr/>
        </p:nvPicPr>
        <p:blipFill>
          <a:blip r:embed="rId2"/>
          <a:srcRect r="-2"/>
          <a:stretch>
            <a:fillRect/>
          </a:stretch>
        </p:blipFill>
        <p:spPr bwMode="auto">
          <a:xfrm>
            <a:off x="747727" y="1545428"/>
            <a:ext cx="4221163" cy="4198937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5427860" y="2062921"/>
            <a:ext cx="5129212" cy="354012"/>
          </a:xfrm>
          <a:prstGeom prst="rect">
            <a:avLst/>
          </a:prstGeom>
          <a:solidFill>
            <a:srgbClr val="41546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558" name="Rectangle 3"/>
          <p:cNvSpPr txBox="1">
            <a:spLocks noChangeArrowheads="1"/>
          </p:cNvSpPr>
          <p:nvPr/>
        </p:nvSpPr>
        <p:spPr bwMode="auto">
          <a:xfrm>
            <a:off x="5428177" y="1528842"/>
            <a:ext cx="5575300" cy="5048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3200" b="1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路石科技（北京）有限公司</a:t>
            </a:r>
          </a:p>
        </p:txBody>
      </p:sp>
      <p:sp>
        <p:nvSpPr>
          <p:cNvPr id="23559" name="Rectangle 3"/>
          <p:cNvSpPr txBox="1">
            <a:spLocks noChangeArrowheads="1"/>
          </p:cNvSpPr>
          <p:nvPr/>
        </p:nvSpPr>
        <p:spPr bwMode="auto">
          <a:xfrm>
            <a:off x="5536762" y="2123240"/>
            <a:ext cx="3573592" cy="246221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BAT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团队背景，深耕互联网加油多年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5414056" y="2519168"/>
            <a:ext cx="6291368" cy="226215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marL="0" indent="266700" algn="l" defTabSz="912495" eaLnBrk="1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  </a:t>
            </a:r>
            <a:r>
              <a:rPr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路</a:t>
            </a: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石科技（北京）有限公司【 RoadStone (Beijing) Technology Co., Ltd. 】</a:t>
            </a:r>
            <a:r>
              <a:rPr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是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专注于企业用油预约配送服务的平台型互联网企业，专为物流企业、大型车队提供成品油配送及油品金融服务，为企业降低用油成本，节省加油时间，提升用油管理效率，同时为企业提供短期油品金融服务。</a:t>
            </a:r>
            <a:endParaRPr lang="en-US" altLang="zh-CN" sz="1400" dirty="0" smtClean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0" indent="266700" algn="l" defTabSz="912495" eaLnBrk="1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  西航石化（</a:t>
            </a:r>
            <a:r>
              <a:rPr lang="en-US" altLang="zh-CN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XiHang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 </a:t>
            </a:r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Petrifaction</a:t>
            </a:r>
            <a:r>
              <a:rPr lang="zh-CN" alt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）系路石科技全资子公司，具备成品油经营等各项资质，该公司主要职能为油品贸易、签约管理、发票开具、资金出入账等。</a:t>
            </a:r>
            <a:endParaRPr sz="1400" dirty="0" smtClean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6801742" y="5170960"/>
            <a:ext cx="3515995" cy="573405"/>
            <a:chOff x="8086" y="8649"/>
            <a:chExt cx="5537" cy="903"/>
          </a:xfrm>
        </p:grpSpPr>
        <p:pic>
          <p:nvPicPr>
            <p:cNvPr id="7" name="图片 6" descr="C:\Users\DELL\Desktop\数据分析 (1).png数据分析 (1)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9637" y="8732"/>
              <a:ext cx="885" cy="821"/>
            </a:xfrm>
            <a:prstGeom prst="rect">
              <a:avLst/>
            </a:prstGeom>
          </p:spPr>
        </p:pic>
        <p:pic>
          <p:nvPicPr>
            <p:cNvPr id="9" name="图片 8" descr="C:\Users\DELL\Desktop\行业专家.png行业专家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12739" y="8657"/>
              <a:ext cx="885" cy="886"/>
            </a:xfrm>
            <a:prstGeom prst="rect">
              <a:avLst/>
            </a:prstGeom>
          </p:spPr>
        </p:pic>
        <p:pic>
          <p:nvPicPr>
            <p:cNvPr id="10" name="图片 9" descr="C:\Users\DELL\Desktop\钱袋 (1).png钱袋 (1)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11188" y="8649"/>
              <a:ext cx="885" cy="887"/>
            </a:xfrm>
            <a:prstGeom prst="rect">
              <a:avLst/>
            </a:prstGeom>
          </p:spPr>
        </p:pic>
        <p:pic>
          <p:nvPicPr>
            <p:cNvPr id="37" name="图片 36" descr="C:\Users\DELL\Desktop\创新图标.png创新图标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8086" y="8658"/>
              <a:ext cx="885" cy="8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3904031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3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9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9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6166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公司及模式介绍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2.2 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商业模式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633923" y="3497580"/>
            <a:ext cx="1459230" cy="1469390"/>
            <a:chOff x="8264" y="6116"/>
            <a:chExt cx="2151" cy="2151"/>
          </a:xfrm>
          <a:solidFill>
            <a:srgbClr val="EA8010"/>
          </a:solidFill>
        </p:grpSpPr>
        <p:sp>
          <p:nvSpPr>
            <p:cNvPr id="76" name="椭圆 75"/>
            <p:cNvSpPr/>
            <p:nvPr/>
          </p:nvSpPr>
          <p:spPr>
            <a:xfrm>
              <a:off x="8264" y="6116"/>
              <a:ext cx="2151" cy="2151"/>
            </a:xfrm>
            <a:prstGeom prst="ellipse">
              <a:avLst/>
            </a:prstGeom>
            <a:grpFill/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</p:sp>
        <p:sp>
          <p:nvSpPr>
            <p:cNvPr id="7" name="文本框 6"/>
            <p:cNvSpPr txBox="1"/>
            <p:nvPr/>
          </p:nvSpPr>
          <p:spPr>
            <a:xfrm>
              <a:off x="8264" y="6457"/>
              <a:ext cx="2096" cy="1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grpFill/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西航石化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ctr"/>
              <a:r>
                <a:rPr lang="zh-CN" altLang="en-US" sz="18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互联网加油平台</a:t>
              </a:r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6662498" y="1521142"/>
            <a:ext cx="1398905" cy="628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1800" b="1" kern="0" dirty="0" smtClean="0">
                <a:solidFill>
                  <a:prstClr val="white"/>
                </a:solidFill>
                <a:ea typeface="微软雅黑" panose="020B0503020204020204" charset="-122"/>
                <a:sym typeface="+mn-ea"/>
              </a:rPr>
              <a:t>上游</a:t>
            </a:r>
            <a:r>
              <a:rPr lang="zh-CN" altLang="en-US" sz="1600" b="1" kern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炼厂</a:t>
            </a:r>
            <a:r>
              <a:rPr lang="en-US" altLang="zh-CN" sz="1600" b="1" kern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sz="1600" b="1" kern="0" dirty="0">
                <a:solidFill>
                  <a:prstClr val="white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贸易商</a:t>
            </a:r>
            <a:endParaRPr lang="zh-CN" altLang="en-US" sz="16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85" name="组合 184"/>
          <p:cNvGrpSpPr/>
          <p:nvPr/>
        </p:nvGrpSpPr>
        <p:grpSpPr>
          <a:xfrm>
            <a:off x="4411423" y="1659572"/>
            <a:ext cx="6060440" cy="4415155"/>
            <a:chOff x="4580" y="2920"/>
            <a:chExt cx="9544" cy="6953"/>
          </a:xfrm>
        </p:grpSpPr>
        <p:grpSp>
          <p:nvGrpSpPr>
            <p:cNvPr id="183" name="组合 182"/>
            <p:cNvGrpSpPr/>
            <p:nvPr/>
          </p:nvGrpSpPr>
          <p:grpSpPr>
            <a:xfrm>
              <a:off x="5398" y="3601"/>
              <a:ext cx="7836" cy="6272"/>
              <a:chOff x="5398" y="3601"/>
              <a:chExt cx="7836" cy="6272"/>
            </a:xfrm>
          </p:grpSpPr>
          <p:sp>
            <p:nvSpPr>
              <p:cNvPr id="179" name="椭圆 178"/>
              <p:cNvSpPr/>
              <p:nvPr/>
            </p:nvSpPr>
            <p:spPr>
              <a:xfrm>
                <a:off x="5398" y="3601"/>
                <a:ext cx="7837" cy="6272"/>
              </a:xfrm>
              <a:prstGeom prst="ellipse">
                <a:avLst/>
              </a:prstGeom>
              <a:noFill/>
              <a:ln w="28575">
                <a:solidFill>
                  <a:srgbClr val="EA8010"/>
                </a:solidFill>
                <a:prstDash val="dash"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80" name="直接箭头连接符 179"/>
              <p:cNvCxnSpPr/>
              <p:nvPr/>
            </p:nvCxnSpPr>
            <p:spPr>
              <a:xfrm flipH="1">
                <a:off x="5412" y="6090"/>
                <a:ext cx="63" cy="240"/>
              </a:xfrm>
              <a:prstGeom prst="straightConnector1">
                <a:avLst/>
              </a:prstGeom>
              <a:noFill/>
              <a:ln w="57150" cap="flat" cmpd="sng" algn="ctr">
                <a:solidFill>
                  <a:srgbClr val="EA8010"/>
                </a:solidFill>
                <a:prstDash val="solid"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81" name="直接箭头连接符 180"/>
              <p:cNvCxnSpPr/>
              <p:nvPr/>
            </p:nvCxnSpPr>
            <p:spPr>
              <a:xfrm flipV="1">
                <a:off x="12994" y="7615"/>
                <a:ext cx="93" cy="183"/>
              </a:xfrm>
              <a:prstGeom prst="straightConnector1">
                <a:avLst/>
              </a:prstGeom>
              <a:noFill/>
              <a:ln w="57150" cap="flat" cmpd="sng" algn="ctr">
                <a:solidFill>
                  <a:srgbClr val="EA8010"/>
                </a:solidFill>
                <a:prstDash val="solid"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82" name="直接箭头连接符 181"/>
              <p:cNvCxnSpPr/>
              <p:nvPr/>
            </p:nvCxnSpPr>
            <p:spPr>
              <a:xfrm flipH="1" flipV="1">
                <a:off x="10476" y="3726"/>
                <a:ext cx="239" cy="86"/>
              </a:xfrm>
              <a:prstGeom prst="straightConnector1">
                <a:avLst/>
              </a:prstGeom>
              <a:noFill/>
              <a:ln w="57150" cap="flat" cmpd="sng" algn="ctr">
                <a:solidFill>
                  <a:srgbClr val="EA8010"/>
                </a:solidFill>
                <a:prstDash val="solid"/>
                <a:headEnd type="none" w="med" len="med"/>
                <a:tailEnd type="triangle" w="med" len="med"/>
              </a:ln>
              <a:effectLst/>
            </p:spPr>
          </p:cxnSp>
        </p:grpSp>
        <p:grpSp>
          <p:nvGrpSpPr>
            <p:cNvPr id="170" name="组合 169"/>
            <p:cNvGrpSpPr/>
            <p:nvPr/>
          </p:nvGrpSpPr>
          <p:grpSpPr>
            <a:xfrm>
              <a:off x="4580" y="2920"/>
              <a:ext cx="9544" cy="5876"/>
              <a:chOff x="4580" y="2920"/>
              <a:chExt cx="9544" cy="5876"/>
            </a:xfrm>
          </p:grpSpPr>
          <p:cxnSp>
            <p:nvCxnSpPr>
              <p:cNvPr id="51" name="直接箭头连接符 50"/>
              <p:cNvCxnSpPr/>
              <p:nvPr/>
            </p:nvCxnSpPr>
            <p:spPr>
              <a:xfrm>
                <a:off x="9229" y="4253"/>
                <a:ext cx="0" cy="1562"/>
              </a:xfrm>
              <a:prstGeom prst="straightConnector1">
                <a:avLst/>
              </a:prstGeom>
              <a:noFill/>
              <a:ln w="1905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headEnd type="arrow" w="med" len="med"/>
                <a:tailEnd type="arrow" w="med" len="med"/>
              </a:ln>
              <a:effectLst/>
            </p:spPr>
          </p:cxnSp>
          <p:sp>
            <p:nvSpPr>
              <p:cNvPr id="52" name="Rectangle 10"/>
              <p:cNvSpPr>
                <a:spLocks noChangeArrowheads="1"/>
              </p:cNvSpPr>
              <p:nvPr/>
            </p:nvSpPr>
            <p:spPr bwMode="auto">
              <a:xfrm>
                <a:off x="8637" y="4319"/>
                <a:ext cx="633" cy="1638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vert="eaVert" wrap="square" anchor="b" anchorCtr="0">
                <a:spAutoFit/>
              </a:bodyPr>
              <a:lstStyle/>
              <a:p>
                <a:pPr>
                  <a:lnSpc>
                    <a:spcPct val="120000"/>
                  </a:lnSpc>
                  <a:defRPr/>
                </a:pPr>
                <a:r>
                  <a:rPr lang="zh-CN" altLang="en-US" sz="1200" b="1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集中采购优势</a:t>
                </a:r>
                <a:endParaRPr lang="en-US" altLang="zh-CN" sz="12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3" name="Rectangle 10"/>
              <p:cNvSpPr>
                <a:spLocks noChangeArrowheads="1"/>
              </p:cNvSpPr>
              <p:nvPr/>
            </p:nvSpPr>
            <p:spPr bwMode="auto">
              <a:xfrm>
                <a:off x="9368" y="4319"/>
                <a:ext cx="582" cy="1604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vert="eaVert" wrap="square" anchor="b" anchorCtr="0">
                <a:spAutoFit/>
              </a:bodyPr>
              <a:lstStyle/>
              <a:p>
                <a:pPr eaLnBrk="1" latinLnBrk="0" hangingPunct="1">
                  <a:lnSpc>
                    <a:spcPct val="100000"/>
                  </a:lnSpc>
                  <a:defRPr/>
                </a:pPr>
                <a:r>
                  <a:rPr lang="zh-CN" altLang="en-US" sz="1200" b="1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自建配送系统</a:t>
                </a:r>
                <a:endParaRPr lang="en-US" altLang="zh-CN" sz="12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cxnSp>
            <p:nvCxnSpPr>
              <p:cNvPr id="56" name="直接箭头连接符 55"/>
              <p:cNvCxnSpPr/>
              <p:nvPr/>
            </p:nvCxnSpPr>
            <p:spPr>
              <a:xfrm flipV="1">
                <a:off x="6453" y="6955"/>
                <a:ext cx="1607" cy="4"/>
              </a:xfrm>
              <a:prstGeom prst="straightConnector1">
                <a:avLst/>
              </a:prstGeom>
              <a:noFill/>
              <a:ln w="1905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headEnd type="arrow" w="med" len="med"/>
                <a:tailEnd type="arrow" w="med" len="med"/>
              </a:ln>
              <a:effectLst/>
            </p:spPr>
          </p:cxnSp>
          <p:sp>
            <p:nvSpPr>
              <p:cNvPr id="66" name="Rectangle 10"/>
              <p:cNvSpPr>
                <a:spLocks noChangeArrowheads="1"/>
              </p:cNvSpPr>
              <p:nvPr/>
            </p:nvSpPr>
            <p:spPr bwMode="auto">
              <a:xfrm>
                <a:off x="6533" y="6399"/>
                <a:ext cx="1733" cy="43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vert="horz" wrap="square" anchor="t" anchorCtr="0">
                <a:spAutoFit/>
              </a:bodyPr>
              <a:lstStyle/>
              <a:p>
                <a:pPr eaLnBrk="1" latinLnBrk="0" hangingPunct="1">
                  <a:lnSpc>
                    <a:spcPct val="100000"/>
                  </a:lnSpc>
                  <a:defRPr/>
                </a:pPr>
                <a:r>
                  <a:rPr lang="zh-CN" altLang="en-US" sz="1200" b="1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资金支持</a:t>
                </a:r>
                <a:endParaRPr lang="en-US" altLang="zh-CN" sz="12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7" name="Rectangle 10"/>
              <p:cNvSpPr>
                <a:spLocks noChangeArrowheads="1"/>
              </p:cNvSpPr>
              <p:nvPr/>
            </p:nvSpPr>
            <p:spPr bwMode="auto">
              <a:xfrm>
                <a:off x="6552" y="7046"/>
                <a:ext cx="1653" cy="43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vert="horz" wrap="square" anchor="t" anchorCtr="0">
                <a:spAutoFit/>
              </a:bodyPr>
              <a:lstStyle/>
              <a:p>
                <a:pPr eaLnBrk="1" latinLnBrk="0" hangingPunct="1">
                  <a:lnSpc>
                    <a:spcPct val="100000"/>
                  </a:lnSpc>
                  <a:defRPr/>
                </a:pPr>
                <a:r>
                  <a:rPr lang="zh-CN" altLang="en-US" sz="1200" b="1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风控评估</a:t>
                </a:r>
                <a:endParaRPr lang="en-US" altLang="zh-CN" sz="12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70" name="Rectangle 10"/>
              <p:cNvSpPr>
                <a:spLocks noChangeArrowheads="1"/>
              </p:cNvSpPr>
              <p:nvPr/>
            </p:nvSpPr>
            <p:spPr bwMode="auto">
              <a:xfrm>
                <a:off x="10476" y="6181"/>
                <a:ext cx="1950" cy="72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vert="horz" wrap="square" anchor="t" anchorCtr="0">
                <a:spAutoFit/>
              </a:bodyPr>
              <a:lstStyle/>
              <a:p>
                <a:pPr eaLnBrk="1" latinLnBrk="0" hangingPunct="1">
                  <a:lnSpc>
                    <a:spcPct val="100000"/>
                  </a:lnSpc>
                  <a:defRPr/>
                </a:pPr>
                <a:r>
                  <a:rPr lang="zh-CN" altLang="en-US" sz="1200" b="1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预约配送加油</a:t>
                </a:r>
                <a:endParaRPr lang="en-US" altLang="zh-CN" sz="1200" b="1" kern="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  <a:p>
                <a:pPr>
                  <a:defRPr/>
                </a:pPr>
                <a:r>
                  <a:rPr lang="zh-CN" altLang="en-US" sz="1200" b="1" kern="0" dirty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企业用油</a:t>
                </a:r>
                <a:r>
                  <a:rPr lang="zh-CN" altLang="en-US" sz="1200" b="1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贷款</a:t>
                </a:r>
                <a:endParaRPr lang="en-US" altLang="zh-CN" sz="12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71" name="Rectangle 10"/>
              <p:cNvSpPr>
                <a:spLocks noChangeArrowheads="1"/>
              </p:cNvSpPr>
              <p:nvPr/>
            </p:nvSpPr>
            <p:spPr bwMode="auto">
              <a:xfrm>
                <a:off x="10319" y="8360"/>
                <a:ext cx="1854" cy="43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vert="horz" wrap="square" anchor="t" anchorCtr="0">
                <a:spAutoFit/>
              </a:bodyPr>
              <a:lstStyle/>
              <a:p>
                <a:pPr eaLnBrk="1" latinLnBrk="0" hangingPunct="1">
                  <a:lnSpc>
                    <a:spcPct val="100000"/>
                  </a:lnSpc>
                  <a:defRPr/>
                </a:pPr>
                <a:endParaRPr lang="en-US" altLang="zh-CN" sz="1200" b="1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04" name="组合 103"/>
              <p:cNvGrpSpPr/>
              <p:nvPr/>
            </p:nvGrpSpPr>
            <p:grpSpPr>
              <a:xfrm>
                <a:off x="4580" y="6329"/>
                <a:ext cx="1873" cy="1287"/>
                <a:chOff x="4340" y="6660"/>
                <a:chExt cx="1873" cy="1287"/>
              </a:xfrm>
            </p:grpSpPr>
            <p:sp>
              <p:nvSpPr>
                <p:cNvPr id="8" name="Oval 42"/>
                <p:cNvSpPr/>
                <p:nvPr/>
              </p:nvSpPr>
              <p:spPr>
                <a:xfrm>
                  <a:off x="4340" y="6660"/>
                  <a:ext cx="1873" cy="1287"/>
                </a:xfrm>
                <a:prstGeom prst="flowChartAlternateProcess">
                  <a:avLst/>
                </a:prstGeom>
                <a:solidFill>
                  <a:srgbClr val="4154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anchor="ctr"/>
                <a:lstStyle/>
                <a:p>
                  <a:pPr algn="ctr" fontAlgn="auto" latinLnBrk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ko-KR" altLang="en-US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9" name="文本框 8"/>
                <p:cNvSpPr txBox="1"/>
                <p:nvPr/>
              </p:nvSpPr>
              <p:spPr>
                <a:xfrm>
                  <a:off x="4367" y="6933"/>
                  <a:ext cx="1820" cy="644"/>
                </a:xfrm>
                <a:prstGeom prst="flowChartAlternateProcess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1800" b="1" dirty="0" smtClean="0">
                      <a:solidFill>
                        <a:schemeClr val="bg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金融保理</a:t>
                  </a:r>
                  <a:endParaRPr lang="zh-CN" altLang="en-US" sz="18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  <p:sp>
            <p:nvSpPr>
              <p:cNvPr id="101" name="Oval 42"/>
              <p:cNvSpPr/>
              <p:nvPr/>
            </p:nvSpPr>
            <p:spPr>
              <a:xfrm>
                <a:off x="12251" y="6328"/>
                <a:ext cx="1873" cy="1287"/>
              </a:xfrm>
              <a:prstGeom prst="flowChartAlternateProcess">
                <a:avLst/>
              </a:prstGeom>
              <a:solidFill>
                <a:srgbClr val="4154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 sz="200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12278" y="6636"/>
                <a:ext cx="1820" cy="644"/>
              </a:xfrm>
              <a:prstGeom prst="flowChartAlternateProcess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 smtClean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物流企业</a:t>
                </a:r>
                <a:endParaRPr lang="zh-CN" altLang="en-US" sz="18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grpSp>
            <p:nvGrpSpPr>
              <p:cNvPr id="105" name="组合 104"/>
              <p:cNvGrpSpPr/>
              <p:nvPr/>
            </p:nvGrpSpPr>
            <p:grpSpPr>
              <a:xfrm>
                <a:off x="7862" y="2920"/>
                <a:ext cx="2734" cy="1287"/>
                <a:chOff x="4160" y="6911"/>
                <a:chExt cx="2053" cy="1287"/>
              </a:xfrm>
            </p:grpSpPr>
            <p:sp>
              <p:nvSpPr>
                <p:cNvPr id="106" name="Oval 42"/>
                <p:cNvSpPr/>
                <p:nvPr/>
              </p:nvSpPr>
              <p:spPr>
                <a:xfrm>
                  <a:off x="4250" y="6911"/>
                  <a:ext cx="1873" cy="1287"/>
                </a:xfrm>
                <a:prstGeom prst="flowChartAlternateProcess">
                  <a:avLst/>
                </a:prstGeom>
                <a:solidFill>
                  <a:srgbClr val="4154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anchor="ctr"/>
                <a:lstStyle/>
                <a:p>
                  <a:pPr algn="ctr" fontAlgn="auto" latinLnBrk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ko-KR" altLang="en-US" sz="20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107" name="文本框 106"/>
                <p:cNvSpPr txBox="1"/>
                <p:nvPr/>
              </p:nvSpPr>
              <p:spPr>
                <a:xfrm>
                  <a:off x="4160" y="6956"/>
                  <a:ext cx="2053" cy="1197"/>
                </a:xfrm>
                <a:prstGeom prst="flowChartAlternateProcess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defRPr/>
                  </a:pPr>
                  <a:r>
                    <a:rPr lang="zh-CN" altLang="en-US" sz="1800" b="1" kern="0" dirty="0" smtClean="0">
                      <a:solidFill>
                        <a:prstClr val="white"/>
                      </a:solidFill>
                      <a:ea typeface="微软雅黑" panose="020B0503020204020204" charset="-122"/>
                      <a:sym typeface="+mn-ea"/>
                    </a:rPr>
                    <a:t>上游</a:t>
                  </a:r>
                  <a:endParaRPr lang="en-US" altLang="zh-CN" sz="1800" b="1" kern="0" dirty="0" smtClean="0">
                    <a:solidFill>
                      <a:prstClr val="white"/>
                    </a:solidFill>
                    <a:ea typeface="微软雅黑" panose="020B0503020204020204" charset="-122"/>
                  </a:endParaRPr>
                </a:p>
                <a:p>
                  <a:pPr algn="ctr">
                    <a:defRPr/>
                  </a:pPr>
                  <a:r>
                    <a:rPr lang="zh-CN" altLang="en-US" sz="1800" b="1" kern="0" dirty="0">
                      <a:solidFill>
                        <a:prstClr val="white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炼厂</a:t>
                  </a:r>
                  <a:r>
                    <a:rPr lang="en-US" altLang="zh-CN" sz="1800" b="1" kern="0" dirty="0">
                      <a:solidFill>
                        <a:prstClr val="white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/</a:t>
                  </a:r>
                  <a:r>
                    <a:rPr lang="zh-CN" altLang="en-US" sz="1800" b="1" kern="0" dirty="0">
                      <a:solidFill>
                        <a:prstClr val="white"/>
                      </a:solidFill>
                      <a:latin typeface="微软雅黑" panose="020B0503020204020204" charset="-122"/>
                      <a:ea typeface="微软雅黑" panose="020B0503020204020204" charset="-122"/>
                      <a:sym typeface="+mn-ea"/>
                    </a:rPr>
                    <a:t>贸易商</a:t>
                  </a:r>
                  <a:endParaRPr lang="zh-CN" altLang="en-US" sz="18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  <p:cxnSp>
            <p:nvCxnSpPr>
              <p:cNvPr id="150" name="直接箭头连接符 149"/>
              <p:cNvCxnSpPr>
                <a:endCxn id="102" idx="1"/>
              </p:cNvCxnSpPr>
              <p:nvPr/>
            </p:nvCxnSpPr>
            <p:spPr>
              <a:xfrm flipV="1">
                <a:off x="10378" y="6958"/>
                <a:ext cx="1900" cy="16"/>
              </a:xfrm>
              <a:prstGeom prst="straightConnector1">
                <a:avLst/>
              </a:prstGeom>
              <a:noFill/>
              <a:ln w="19050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headEnd type="arrow" w="med" len="med"/>
                <a:tailEnd type="arrow" w="med" len="med"/>
              </a:ln>
              <a:effectLst/>
            </p:spPr>
          </p:cxnSp>
        </p:grpSp>
      </p:grpSp>
      <p:sp>
        <p:nvSpPr>
          <p:cNvPr id="74" name="Rectangle 10"/>
          <p:cNvSpPr>
            <a:spLocks noChangeArrowheads="1"/>
          </p:cNvSpPr>
          <p:nvPr/>
        </p:nvSpPr>
        <p:spPr bwMode="auto">
          <a:xfrm>
            <a:off x="8164273" y="4270045"/>
            <a:ext cx="1229360" cy="46166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anchor="t" anchorCtr="0">
            <a:spAutoFit/>
          </a:bodyPr>
          <a:lstStyle/>
          <a:p>
            <a:pPr eaLnBrk="1" latinLnBrk="0" hangingPunct="1">
              <a:lnSpc>
                <a:spcPct val="100000"/>
              </a:lnSpc>
              <a:defRPr/>
            </a:pPr>
            <a:r>
              <a:rPr lang="en-US" altLang="zh-CN" sz="1200" b="1" kern="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Saas</a:t>
            </a:r>
            <a:r>
              <a:rPr lang="zh-CN" altLang="en-US" sz="1200" b="1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用油管理</a:t>
            </a:r>
            <a:endParaRPr lang="en-US" altLang="zh-CN" sz="1200" b="1" kern="0" dirty="0" smtClea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eaLnBrk="1" latinLnBrk="0" hangingPunct="1">
              <a:lnSpc>
                <a:spcPct val="100000"/>
              </a:lnSpc>
              <a:defRPr/>
            </a:pPr>
            <a:r>
              <a:rPr lang="zh-CN" altLang="en-US" sz="1200" b="1" kern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charset="-122"/>
                <a:ea typeface="微软雅黑" panose="020B0503020204020204" charset="-122"/>
              </a:rPr>
              <a:t>金融风险评估</a:t>
            </a:r>
            <a:endParaRPr lang="en-US" altLang="zh-CN" sz="1200" b="1" kern="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12462" y="1550234"/>
            <a:ext cx="3459240" cy="4524493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7" name="Group 6"/>
          <p:cNvGrpSpPr/>
          <p:nvPr/>
        </p:nvGrpSpPr>
        <p:grpSpPr>
          <a:xfrm>
            <a:off x="995500" y="5102647"/>
            <a:ext cx="547259" cy="623772"/>
            <a:chOff x="4021138" y="1814513"/>
            <a:chExt cx="669925" cy="763588"/>
          </a:xfrm>
          <a:solidFill>
            <a:schemeClr val="bg1"/>
          </a:solidFill>
        </p:grpSpPr>
        <p:sp>
          <p:nvSpPr>
            <p:cNvPr id="78" name="Freeform 6"/>
            <p:cNvSpPr>
              <a:spLocks noEditPoints="1"/>
            </p:cNvSpPr>
            <p:nvPr/>
          </p:nvSpPr>
          <p:spPr bwMode="auto">
            <a:xfrm>
              <a:off x="4140200" y="1938338"/>
              <a:ext cx="431800" cy="639763"/>
            </a:xfrm>
            <a:custGeom>
              <a:avLst/>
              <a:gdLst>
                <a:gd name="T0" fmla="*/ 96 w 272"/>
                <a:gd name="T1" fmla="*/ 7 h 403"/>
                <a:gd name="T2" fmla="*/ 40 w 272"/>
                <a:gd name="T3" fmla="*/ 40 h 403"/>
                <a:gd name="T4" fmla="*/ 5 w 272"/>
                <a:gd name="T5" fmla="*/ 97 h 403"/>
                <a:gd name="T6" fmla="*/ 1 w 272"/>
                <a:gd name="T7" fmla="*/ 148 h 403"/>
                <a:gd name="T8" fmla="*/ 29 w 272"/>
                <a:gd name="T9" fmla="*/ 232 h 403"/>
                <a:gd name="T10" fmla="*/ 55 w 272"/>
                <a:gd name="T11" fmla="*/ 273 h 403"/>
                <a:gd name="T12" fmla="*/ 63 w 272"/>
                <a:gd name="T13" fmla="*/ 314 h 403"/>
                <a:gd name="T14" fmla="*/ 55 w 272"/>
                <a:gd name="T15" fmla="*/ 329 h 403"/>
                <a:gd name="T16" fmla="*/ 55 w 272"/>
                <a:gd name="T17" fmla="*/ 349 h 403"/>
                <a:gd name="T18" fmla="*/ 55 w 272"/>
                <a:gd name="T19" fmla="*/ 364 h 403"/>
                <a:gd name="T20" fmla="*/ 61 w 272"/>
                <a:gd name="T21" fmla="*/ 384 h 403"/>
                <a:gd name="T22" fmla="*/ 80 w 272"/>
                <a:gd name="T23" fmla="*/ 402 h 403"/>
                <a:gd name="T24" fmla="*/ 189 w 272"/>
                <a:gd name="T25" fmla="*/ 403 h 403"/>
                <a:gd name="T26" fmla="*/ 206 w 272"/>
                <a:gd name="T27" fmla="*/ 387 h 403"/>
                <a:gd name="T28" fmla="*/ 217 w 272"/>
                <a:gd name="T29" fmla="*/ 370 h 403"/>
                <a:gd name="T30" fmla="*/ 217 w 272"/>
                <a:gd name="T31" fmla="*/ 349 h 403"/>
                <a:gd name="T32" fmla="*/ 217 w 272"/>
                <a:gd name="T33" fmla="*/ 334 h 403"/>
                <a:gd name="T34" fmla="*/ 212 w 272"/>
                <a:gd name="T35" fmla="*/ 316 h 403"/>
                <a:gd name="T36" fmla="*/ 214 w 272"/>
                <a:gd name="T37" fmla="*/ 278 h 403"/>
                <a:gd name="T38" fmla="*/ 236 w 272"/>
                <a:gd name="T39" fmla="*/ 243 h 403"/>
                <a:gd name="T40" fmla="*/ 269 w 272"/>
                <a:gd name="T41" fmla="*/ 161 h 403"/>
                <a:gd name="T42" fmla="*/ 270 w 272"/>
                <a:gd name="T43" fmla="*/ 110 h 403"/>
                <a:gd name="T44" fmla="*/ 241 w 272"/>
                <a:gd name="T45" fmla="*/ 50 h 403"/>
                <a:gd name="T46" fmla="*/ 189 w 272"/>
                <a:gd name="T47" fmla="*/ 11 h 403"/>
                <a:gd name="T48" fmla="*/ 136 w 272"/>
                <a:gd name="T49" fmla="*/ 0 h 403"/>
                <a:gd name="T50" fmla="*/ 201 w 272"/>
                <a:gd name="T51" fmla="*/ 367 h 403"/>
                <a:gd name="T52" fmla="*/ 202 w 272"/>
                <a:gd name="T53" fmla="*/ 373 h 403"/>
                <a:gd name="T54" fmla="*/ 192 w 272"/>
                <a:gd name="T55" fmla="*/ 385 h 403"/>
                <a:gd name="T56" fmla="*/ 87 w 272"/>
                <a:gd name="T57" fmla="*/ 389 h 403"/>
                <a:gd name="T58" fmla="*/ 79 w 272"/>
                <a:gd name="T59" fmla="*/ 381 h 403"/>
                <a:gd name="T60" fmla="*/ 69 w 272"/>
                <a:gd name="T61" fmla="*/ 370 h 403"/>
                <a:gd name="T62" fmla="*/ 71 w 272"/>
                <a:gd name="T63" fmla="*/ 353 h 403"/>
                <a:gd name="T64" fmla="*/ 70 w 272"/>
                <a:gd name="T65" fmla="*/ 347 h 403"/>
                <a:gd name="T66" fmla="*/ 70 w 272"/>
                <a:gd name="T67" fmla="*/ 332 h 403"/>
                <a:gd name="T68" fmla="*/ 72 w 272"/>
                <a:gd name="T69" fmla="*/ 324 h 403"/>
                <a:gd name="T70" fmla="*/ 203 w 272"/>
                <a:gd name="T71" fmla="*/ 329 h 403"/>
                <a:gd name="T72" fmla="*/ 203 w 272"/>
                <a:gd name="T73" fmla="*/ 347 h 403"/>
                <a:gd name="T74" fmla="*/ 92 w 272"/>
                <a:gd name="T75" fmla="*/ 196 h 403"/>
                <a:gd name="T76" fmla="*/ 148 w 272"/>
                <a:gd name="T77" fmla="*/ 186 h 403"/>
                <a:gd name="T78" fmla="*/ 109 w 272"/>
                <a:gd name="T79" fmla="*/ 310 h 403"/>
                <a:gd name="T80" fmla="*/ 197 w 272"/>
                <a:gd name="T81" fmla="*/ 285 h 403"/>
                <a:gd name="T82" fmla="*/ 185 w 272"/>
                <a:gd name="T83" fmla="*/ 170 h 403"/>
                <a:gd name="T84" fmla="*/ 148 w 272"/>
                <a:gd name="T85" fmla="*/ 168 h 403"/>
                <a:gd name="T86" fmla="*/ 92 w 272"/>
                <a:gd name="T87" fmla="*/ 178 h 403"/>
                <a:gd name="T88" fmla="*/ 77 w 272"/>
                <a:gd name="T89" fmla="*/ 310 h 403"/>
                <a:gd name="T90" fmla="*/ 68 w 272"/>
                <a:gd name="T91" fmla="*/ 265 h 403"/>
                <a:gd name="T92" fmla="*/ 41 w 272"/>
                <a:gd name="T93" fmla="*/ 225 h 403"/>
                <a:gd name="T94" fmla="*/ 15 w 272"/>
                <a:gd name="T95" fmla="*/ 147 h 403"/>
                <a:gd name="T96" fmla="*/ 19 w 272"/>
                <a:gd name="T97" fmla="*/ 101 h 403"/>
                <a:gd name="T98" fmla="*/ 49 w 272"/>
                <a:gd name="T99" fmla="*/ 51 h 403"/>
                <a:gd name="T100" fmla="*/ 99 w 272"/>
                <a:gd name="T101" fmla="*/ 21 h 403"/>
                <a:gd name="T102" fmla="*/ 149 w 272"/>
                <a:gd name="T103" fmla="*/ 16 h 403"/>
                <a:gd name="T104" fmla="*/ 204 w 272"/>
                <a:gd name="T105" fmla="*/ 36 h 403"/>
                <a:gd name="T106" fmla="*/ 244 w 272"/>
                <a:gd name="T107" fmla="*/ 79 h 403"/>
                <a:gd name="T108" fmla="*/ 258 w 272"/>
                <a:gd name="T109" fmla="*/ 138 h 403"/>
                <a:gd name="T110" fmla="*/ 245 w 272"/>
                <a:gd name="T111" fmla="*/ 194 h 403"/>
                <a:gd name="T112" fmla="*/ 208 w 272"/>
                <a:gd name="T113" fmla="*/ 26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72" h="403">
                  <a:moveTo>
                    <a:pt x="136" y="0"/>
                  </a:moveTo>
                  <a:lnTo>
                    <a:pt x="136" y="0"/>
                  </a:lnTo>
                  <a:lnTo>
                    <a:pt x="122" y="2"/>
                  </a:lnTo>
                  <a:lnTo>
                    <a:pt x="109" y="4"/>
                  </a:lnTo>
                  <a:lnTo>
                    <a:pt x="96" y="7"/>
                  </a:lnTo>
                  <a:lnTo>
                    <a:pt x="83" y="11"/>
                  </a:lnTo>
                  <a:lnTo>
                    <a:pt x="71" y="18"/>
                  </a:lnTo>
                  <a:lnTo>
                    <a:pt x="59" y="24"/>
                  </a:lnTo>
                  <a:lnTo>
                    <a:pt x="49" y="32"/>
                  </a:lnTo>
                  <a:lnTo>
                    <a:pt x="40" y="40"/>
                  </a:lnTo>
                  <a:lnTo>
                    <a:pt x="31" y="50"/>
                  </a:lnTo>
                  <a:lnTo>
                    <a:pt x="22" y="61"/>
                  </a:lnTo>
                  <a:lnTo>
                    <a:pt x="16" y="73"/>
                  </a:lnTo>
                  <a:lnTo>
                    <a:pt x="11" y="85"/>
                  </a:lnTo>
                  <a:lnTo>
                    <a:pt x="5" y="97"/>
                  </a:lnTo>
                  <a:lnTo>
                    <a:pt x="2" y="110"/>
                  </a:lnTo>
                  <a:lnTo>
                    <a:pt x="0" y="124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1" y="148"/>
                  </a:lnTo>
                  <a:lnTo>
                    <a:pt x="3" y="161"/>
                  </a:lnTo>
                  <a:lnTo>
                    <a:pt x="6" y="178"/>
                  </a:lnTo>
                  <a:lnTo>
                    <a:pt x="13" y="198"/>
                  </a:lnTo>
                  <a:lnTo>
                    <a:pt x="22" y="220"/>
                  </a:lnTo>
                  <a:lnTo>
                    <a:pt x="29" y="232"/>
                  </a:lnTo>
                  <a:lnTo>
                    <a:pt x="35" y="243"/>
                  </a:lnTo>
                  <a:lnTo>
                    <a:pt x="44" y="255"/>
                  </a:lnTo>
                  <a:lnTo>
                    <a:pt x="53" y="268"/>
                  </a:lnTo>
                  <a:lnTo>
                    <a:pt x="53" y="268"/>
                  </a:lnTo>
                  <a:lnTo>
                    <a:pt x="55" y="273"/>
                  </a:lnTo>
                  <a:lnTo>
                    <a:pt x="58" y="277"/>
                  </a:lnTo>
                  <a:lnTo>
                    <a:pt x="60" y="289"/>
                  </a:lnTo>
                  <a:lnTo>
                    <a:pt x="62" y="301"/>
                  </a:lnTo>
                  <a:lnTo>
                    <a:pt x="63" y="314"/>
                  </a:lnTo>
                  <a:lnTo>
                    <a:pt x="63" y="314"/>
                  </a:lnTo>
                  <a:lnTo>
                    <a:pt x="59" y="316"/>
                  </a:lnTo>
                  <a:lnTo>
                    <a:pt x="57" y="319"/>
                  </a:lnTo>
                  <a:lnTo>
                    <a:pt x="55" y="323"/>
                  </a:lnTo>
                  <a:lnTo>
                    <a:pt x="55" y="329"/>
                  </a:lnTo>
                  <a:lnTo>
                    <a:pt x="55" y="329"/>
                  </a:lnTo>
                  <a:lnTo>
                    <a:pt x="55" y="334"/>
                  </a:lnTo>
                  <a:lnTo>
                    <a:pt x="58" y="339"/>
                  </a:lnTo>
                  <a:lnTo>
                    <a:pt x="58" y="339"/>
                  </a:lnTo>
                  <a:lnTo>
                    <a:pt x="55" y="344"/>
                  </a:lnTo>
                  <a:lnTo>
                    <a:pt x="55" y="349"/>
                  </a:lnTo>
                  <a:lnTo>
                    <a:pt x="55" y="349"/>
                  </a:lnTo>
                  <a:lnTo>
                    <a:pt x="55" y="355"/>
                  </a:lnTo>
                  <a:lnTo>
                    <a:pt x="58" y="360"/>
                  </a:lnTo>
                  <a:lnTo>
                    <a:pt x="58" y="360"/>
                  </a:lnTo>
                  <a:lnTo>
                    <a:pt x="55" y="364"/>
                  </a:lnTo>
                  <a:lnTo>
                    <a:pt x="55" y="370"/>
                  </a:lnTo>
                  <a:lnTo>
                    <a:pt x="55" y="370"/>
                  </a:lnTo>
                  <a:lnTo>
                    <a:pt x="55" y="375"/>
                  </a:lnTo>
                  <a:lnTo>
                    <a:pt x="57" y="381"/>
                  </a:lnTo>
                  <a:lnTo>
                    <a:pt x="61" y="384"/>
                  </a:lnTo>
                  <a:lnTo>
                    <a:pt x="66" y="387"/>
                  </a:lnTo>
                  <a:lnTo>
                    <a:pt x="66" y="387"/>
                  </a:lnTo>
                  <a:lnTo>
                    <a:pt x="68" y="394"/>
                  </a:lnTo>
                  <a:lnTo>
                    <a:pt x="73" y="399"/>
                  </a:lnTo>
                  <a:lnTo>
                    <a:pt x="80" y="402"/>
                  </a:lnTo>
                  <a:lnTo>
                    <a:pt x="83" y="403"/>
                  </a:lnTo>
                  <a:lnTo>
                    <a:pt x="87" y="403"/>
                  </a:lnTo>
                  <a:lnTo>
                    <a:pt x="185" y="403"/>
                  </a:lnTo>
                  <a:lnTo>
                    <a:pt x="185" y="403"/>
                  </a:lnTo>
                  <a:lnTo>
                    <a:pt x="189" y="403"/>
                  </a:lnTo>
                  <a:lnTo>
                    <a:pt x="192" y="402"/>
                  </a:lnTo>
                  <a:lnTo>
                    <a:pt x="198" y="399"/>
                  </a:lnTo>
                  <a:lnTo>
                    <a:pt x="204" y="394"/>
                  </a:lnTo>
                  <a:lnTo>
                    <a:pt x="206" y="387"/>
                  </a:lnTo>
                  <a:lnTo>
                    <a:pt x="206" y="387"/>
                  </a:lnTo>
                  <a:lnTo>
                    <a:pt x="210" y="384"/>
                  </a:lnTo>
                  <a:lnTo>
                    <a:pt x="215" y="381"/>
                  </a:lnTo>
                  <a:lnTo>
                    <a:pt x="217" y="375"/>
                  </a:lnTo>
                  <a:lnTo>
                    <a:pt x="217" y="370"/>
                  </a:lnTo>
                  <a:lnTo>
                    <a:pt x="217" y="370"/>
                  </a:lnTo>
                  <a:lnTo>
                    <a:pt x="217" y="364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7" y="355"/>
                  </a:lnTo>
                  <a:lnTo>
                    <a:pt x="217" y="349"/>
                  </a:lnTo>
                  <a:lnTo>
                    <a:pt x="217" y="349"/>
                  </a:lnTo>
                  <a:lnTo>
                    <a:pt x="217" y="344"/>
                  </a:lnTo>
                  <a:lnTo>
                    <a:pt x="214" y="339"/>
                  </a:lnTo>
                  <a:lnTo>
                    <a:pt x="214" y="339"/>
                  </a:lnTo>
                  <a:lnTo>
                    <a:pt x="217" y="334"/>
                  </a:lnTo>
                  <a:lnTo>
                    <a:pt x="217" y="329"/>
                  </a:lnTo>
                  <a:lnTo>
                    <a:pt x="217" y="329"/>
                  </a:lnTo>
                  <a:lnTo>
                    <a:pt x="217" y="323"/>
                  </a:lnTo>
                  <a:lnTo>
                    <a:pt x="215" y="319"/>
                  </a:lnTo>
                  <a:lnTo>
                    <a:pt x="212" y="316"/>
                  </a:lnTo>
                  <a:lnTo>
                    <a:pt x="208" y="313"/>
                  </a:lnTo>
                  <a:lnTo>
                    <a:pt x="208" y="313"/>
                  </a:lnTo>
                  <a:lnTo>
                    <a:pt x="209" y="303"/>
                  </a:lnTo>
                  <a:lnTo>
                    <a:pt x="210" y="290"/>
                  </a:lnTo>
                  <a:lnTo>
                    <a:pt x="214" y="278"/>
                  </a:lnTo>
                  <a:lnTo>
                    <a:pt x="216" y="273"/>
                  </a:lnTo>
                  <a:lnTo>
                    <a:pt x="219" y="268"/>
                  </a:lnTo>
                  <a:lnTo>
                    <a:pt x="219" y="268"/>
                  </a:lnTo>
                  <a:lnTo>
                    <a:pt x="228" y="255"/>
                  </a:lnTo>
                  <a:lnTo>
                    <a:pt x="236" y="243"/>
                  </a:lnTo>
                  <a:lnTo>
                    <a:pt x="243" y="232"/>
                  </a:lnTo>
                  <a:lnTo>
                    <a:pt x="249" y="220"/>
                  </a:lnTo>
                  <a:lnTo>
                    <a:pt x="259" y="198"/>
                  </a:lnTo>
                  <a:lnTo>
                    <a:pt x="265" y="178"/>
                  </a:lnTo>
                  <a:lnTo>
                    <a:pt x="269" y="161"/>
                  </a:lnTo>
                  <a:lnTo>
                    <a:pt x="271" y="148"/>
                  </a:lnTo>
                  <a:lnTo>
                    <a:pt x="272" y="138"/>
                  </a:lnTo>
                  <a:lnTo>
                    <a:pt x="272" y="138"/>
                  </a:lnTo>
                  <a:lnTo>
                    <a:pt x="272" y="124"/>
                  </a:lnTo>
                  <a:lnTo>
                    <a:pt x="270" y="110"/>
                  </a:lnTo>
                  <a:lnTo>
                    <a:pt x="266" y="97"/>
                  </a:lnTo>
                  <a:lnTo>
                    <a:pt x="261" y="85"/>
                  </a:lnTo>
                  <a:lnTo>
                    <a:pt x="256" y="73"/>
                  </a:lnTo>
                  <a:lnTo>
                    <a:pt x="249" y="61"/>
                  </a:lnTo>
                  <a:lnTo>
                    <a:pt x="241" y="50"/>
                  </a:lnTo>
                  <a:lnTo>
                    <a:pt x="232" y="40"/>
                  </a:lnTo>
                  <a:lnTo>
                    <a:pt x="222" y="32"/>
                  </a:lnTo>
                  <a:lnTo>
                    <a:pt x="212" y="24"/>
                  </a:lnTo>
                  <a:lnTo>
                    <a:pt x="201" y="18"/>
                  </a:lnTo>
                  <a:lnTo>
                    <a:pt x="189" y="11"/>
                  </a:lnTo>
                  <a:lnTo>
                    <a:pt x="177" y="7"/>
                  </a:lnTo>
                  <a:lnTo>
                    <a:pt x="163" y="4"/>
                  </a:lnTo>
                  <a:lnTo>
                    <a:pt x="150" y="2"/>
                  </a:lnTo>
                  <a:lnTo>
                    <a:pt x="136" y="0"/>
                  </a:lnTo>
                  <a:lnTo>
                    <a:pt x="136" y="0"/>
                  </a:lnTo>
                  <a:close/>
                  <a:moveTo>
                    <a:pt x="203" y="349"/>
                  </a:moveTo>
                  <a:lnTo>
                    <a:pt x="203" y="349"/>
                  </a:lnTo>
                  <a:lnTo>
                    <a:pt x="203" y="351"/>
                  </a:lnTo>
                  <a:lnTo>
                    <a:pt x="201" y="353"/>
                  </a:lnTo>
                  <a:lnTo>
                    <a:pt x="201" y="367"/>
                  </a:lnTo>
                  <a:lnTo>
                    <a:pt x="201" y="367"/>
                  </a:lnTo>
                  <a:lnTo>
                    <a:pt x="203" y="368"/>
                  </a:lnTo>
                  <a:lnTo>
                    <a:pt x="203" y="370"/>
                  </a:lnTo>
                  <a:lnTo>
                    <a:pt x="203" y="370"/>
                  </a:lnTo>
                  <a:lnTo>
                    <a:pt x="202" y="373"/>
                  </a:lnTo>
                  <a:lnTo>
                    <a:pt x="200" y="374"/>
                  </a:lnTo>
                  <a:lnTo>
                    <a:pt x="193" y="381"/>
                  </a:lnTo>
                  <a:lnTo>
                    <a:pt x="193" y="382"/>
                  </a:lnTo>
                  <a:lnTo>
                    <a:pt x="193" y="382"/>
                  </a:lnTo>
                  <a:lnTo>
                    <a:pt x="192" y="385"/>
                  </a:lnTo>
                  <a:lnTo>
                    <a:pt x="191" y="387"/>
                  </a:lnTo>
                  <a:lnTo>
                    <a:pt x="188" y="389"/>
                  </a:lnTo>
                  <a:lnTo>
                    <a:pt x="185" y="389"/>
                  </a:lnTo>
                  <a:lnTo>
                    <a:pt x="87" y="389"/>
                  </a:lnTo>
                  <a:lnTo>
                    <a:pt x="87" y="389"/>
                  </a:lnTo>
                  <a:lnTo>
                    <a:pt x="84" y="389"/>
                  </a:lnTo>
                  <a:lnTo>
                    <a:pt x="82" y="387"/>
                  </a:lnTo>
                  <a:lnTo>
                    <a:pt x="80" y="385"/>
                  </a:lnTo>
                  <a:lnTo>
                    <a:pt x="79" y="382"/>
                  </a:lnTo>
                  <a:lnTo>
                    <a:pt x="79" y="381"/>
                  </a:lnTo>
                  <a:lnTo>
                    <a:pt x="72" y="374"/>
                  </a:lnTo>
                  <a:lnTo>
                    <a:pt x="72" y="374"/>
                  </a:lnTo>
                  <a:lnTo>
                    <a:pt x="70" y="373"/>
                  </a:lnTo>
                  <a:lnTo>
                    <a:pt x="69" y="370"/>
                  </a:lnTo>
                  <a:lnTo>
                    <a:pt x="69" y="370"/>
                  </a:lnTo>
                  <a:lnTo>
                    <a:pt x="69" y="369"/>
                  </a:lnTo>
                  <a:lnTo>
                    <a:pt x="71" y="367"/>
                  </a:lnTo>
                  <a:lnTo>
                    <a:pt x="176" y="367"/>
                  </a:lnTo>
                  <a:lnTo>
                    <a:pt x="176" y="353"/>
                  </a:lnTo>
                  <a:lnTo>
                    <a:pt x="71" y="353"/>
                  </a:lnTo>
                  <a:lnTo>
                    <a:pt x="71" y="353"/>
                  </a:lnTo>
                  <a:lnTo>
                    <a:pt x="69" y="351"/>
                  </a:lnTo>
                  <a:lnTo>
                    <a:pt x="69" y="349"/>
                  </a:lnTo>
                  <a:lnTo>
                    <a:pt x="69" y="349"/>
                  </a:lnTo>
                  <a:lnTo>
                    <a:pt x="70" y="347"/>
                  </a:lnTo>
                  <a:lnTo>
                    <a:pt x="71" y="346"/>
                  </a:lnTo>
                  <a:lnTo>
                    <a:pt x="176" y="346"/>
                  </a:lnTo>
                  <a:lnTo>
                    <a:pt x="176" y="332"/>
                  </a:lnTo>
                  <a:lnTo>
                    <a:pt x="70" y="332"/>
                  </a:lnTo>
                  <a:lnTo>
                    <a:pt x="70" y="332"/>
                  </a:lnTo>
                  <a:lnTo>
                    <a:pt x="69" y="330"/>
                  </a:lnTo>
                  <a:lnTo>
                    <a:pt x="69" y="329"/>
                  </a:lnTo>
                  <a:lnTo>
                    <a:pt x="69" y="329"/>
                  </a:lnTo>
                  <a:lnTo>
                    <a:pt x="70" y="326"/>
                  </a:lnTo>
                  <a:lnTo>
                    <a:pt x="72" y="324"/>
                  </a:lnTo>
                  <a:lnTo>
                    <a:pt x="200" y="324"/>
                  </a:lnTo>
                  <a:lnTo>
                    <a:pt x="200" y="324"/>
                  </a:lnTo>
                  <a:lnTo>
                    <a:pt x="202" y="326"/>
                  </a:lnTo>
                  <a:lnTo>
                    <a:pt x="203" y="329"/>
                  </a:lnTo>
                  <a:lnTo>
                    <a:pt x="203" y="329"/>
                  </a:lnTo>
                  <a:lnTo>
                    <a:pt x="203" y="331"/>
                  </a:lnTo>
                  <a:lnTo>
                    <a:pt x="201" y="332"/>
                  </a:lnTo>
                  <a:lnTo>
                    <a:pt x="201" y="346"/>
                  </a:lnTo>
                  <a:lnTo>
                    <a:pt x="201" y="346"/>
                  </a:lnTo>
                  <a:lnTo>
                    <a:pt x="203" y="347"/>
                  </a:lnTo>
                  <a:lnTo>
                    <a:pt x="203" y="349"/>
                  </a:lnTo>
                  <a:lnTo>
                    <a:pt x="203" y="349"/>
                  </a:lnTo>
                  <a:close/>
                  <a:moveTo>
                    <a:pt x="109" y="310"/>
                  </a:moveTo>
                  <a:lnTo>
                    <a:pt x="90" y="195"/>
                  </a:lnTo>
                  <a:lnTo>
                    <a:pt x="92" y="196"/>
                  </a:lnTo>
                  <a:lnTo>
                    <a:pt x="103" y="186"/>
                  </a:lnTo>
                  <a:lnTo>
                    <a:pt x="114" y="196"/>
                  </a:lnTo>
                  <a:lnTo>
                    <a:pt x="125" y="186"/>
                  </a:lnTo>
                  <a:lnTo>
                    <a:pt x="137" y="196"/>
                  </a:lnTo>
                  <a:lnTo>
                    <a:pt x="148" y="186"/>
                  </a:lnTo>
                  <a:lnTo>
                    <a:pt x="158" y="196"/>
                  </a:lnTo>
                  <a:lnTo>
                    <a:pt x="170" y="186"/>
                  </a:lnTo>
                  <a:lnTo>
                    <a:pt x="181" y="196"/>
                  </a:lnTo>
                  <a:lnTo>
                    <a:pt x="163" y="310"/>
                  </a:lnTo>
                  <a:lnTo>
                    <a:pt x="109" y="310"/>
                  </a:lnTo>
                  <a:close/>
                  <a:moveTo>
                    <a:pt x="208" y="260"/>
                  </a:moveTo>
                  <a:lnTo>
                    <a:pt x="208" y="260"/>
                  </a:lnTo>
                  <a:lnTo>
                    <a:pt x="204" y="265"/>
                  </a:lnTo>
                  <a:lnTo>
                    <a:pt x="202" y="272"/>
                  </a:lnTo>
                  <a:lnTo>
                    <a:pt x="197" y="285"/>
                  </a:lnTo>
                  <a:lnTo>
                    <a:pt x="195" y="299"/>
                  </a:lnTo>
                  <a:lnTo>
                    <a:pt x="194" y="310"/>
                  </a:lnTo>
                  <a:lnTo>
                    <a:pt x="177" y="310"/>
                  </a:lnTo>
                  <a:lnTo>
                    <a:pt x="200" y="172"/>
                  </a:lnTo>
                  <a:lnTo>
                    <a:pt x="185" y="170"/>
                  </a:lnTo>
                  <a:lnTo>
                    <a:pt x="184" y="174"/>
                  </a:lnTo>
                  <a:lnTo>
                    <a:pt x="181" y="178"/>
                  </a:lnTo>
                  <a:lnTo>
                    <a:pt x="170" y="168"/>
                  </a:lnTo>
                  <a:lnTo>
                    <a:pt x="158" y="178"/>
                  </a:lnTo>
                  <a:lnTo>
                    <a:pt x="148" y="168"/>
                  </a:lnTo>
                  <a:lnTo>
                    <a:pt x="137" y="178"/>
                  </a:lnTo>
                  <a:lnTo>
                    <a:pt x="125" y="168"/>
                  </a:lnTo>
                  <a:lnTo>
                    <a:pt x="114" y="178"/>
                  </a:lnTo>
                  <a:lnTo>
                    <a:pt x="103" y="168"/>
                  </a:lnTo>
                  <a:lnTo>
                    <a:pt x="92" y="178"/>
                  </a:lnTo>
                  <a:lnTo>
                    <a:pt x="86" y="173"/>
                  </a:lnTo>
                  <a:lnTo>
                    <a:pt x="86" y="170"/>
                  </a:lnTo>
                  <a:lnTo>
                    <a:pt x="72" y="172"/>
                  </a:lnTo>
                  <a:lnTo>
                    <a:pt x="95" y="310"/>
                  </a:lnTo>
                  <a:lnTo>
                    <a:pt x="77" y="310"/>
                  </a:lnTo>
                  <a:lnTo>
                    <a:pt x="77" y="310"/>
                  </a:lnTo>
                  <a:lnTo>
                    <a:pt x="76" y="299"/>
                  </a:lnTo>
                  <a:lnTo>
                    <a:pt x="74" y="285"/>
                  </a:lnTo>
                  <a:lnTo>
                    <a:pt x="71" y="272"/>
                  </a:lnTo>
                  <a:lnTo>
                    <a:pt x="68" y="265"/>
                  </a:lnTo>
                  <a:lnTo>
                    <a:pt x="63" y="260"/>
                  </a:lnTo>
                  <a:lnTo>
                    <a:pt x="63" y="260"/>
                  </a:lnTo>
                  <a:lnTo>
                    <a:pt x="55" y="248"/>
                  </a:lnTo>
                  <a:lnTo>
                    <a:pt x="47" y="236"/>
                  </a:lnTo>
                  <a:lnTo>
                    <a:pt x="41" y="225"/>
                  </a:lnTo>
                  <a:lnTo>
                    <a:pt x="35" y="214"/>
                  </a:lnTo>
                  <a:lnTo>
                    <a:pt x="27" y="194"/>
                  </a:lnTo>
                  <a:lnTo>
                    <a:pt x="20" y="175"/>
                  </a:lnTo>
                  <a:lnTo>
                    <a:pt x="17" y="159"/>
                  </a:lnTo>
                  <a:lnTo>
                    <a:pt x="15" y="147"/>
                  </a:lnTo>
                  <a:lnTo>
                    <a:pt x="14" y="138"/>
                  </a:lnTo>
                  <a:lnTo>
                    <a:pt x="14" y="138"/>
                  </a:lnTo>
                  <a:lnTo>
                    <a:pt x="14" y="125"/>
                  </a:lnTo>
                  <a:lnTo>
                    <a:pt x="16" y="113"/>
                  </a:lnTo>
                  <a:lnTo>
                    <a:pt x="19" y="101"/>
                  </a:lnTo>
                  <a:lnTo>
                    <a:pt x="23" y="90"/>
                  </a:lnTo>
                  <a:lnTo>
                    <a:pt x="29" y="79"/>
                  </a:lnTo>
                  <a:lnTo>
                    <a:pt x="34" y="69"/>
                  </a:lnTo>
                  <a:lnTo>
                    <a:pt x="42" y="60"/>
                  </a:lnTo>
                  <a:lnTo>
                    <a:pt x="49" y="51"/>
                  </a:lnTo>
                  <a:lnTo>
                    <a:pt x="58" y="43"/>
                  </a:lnTo>
                  <a:lnTo>
                    <a:pt x="68" y="36"/>
                  </a:lnTo>
                  <a:lnTo>
                    <a:pt x="77" y="30"/>
                  </a:lnTo>
                  <a:lnTo>
                    <a:pt x="88" y="24"/>
                  </a:lnTo>
                  <a:lnTo>
                    <a:pt x="99" y="21"/>
                  </a:lnTo>
                  <a:lnTo>
                    <a:pt x="111" y="18"/>
                  </a:lnTo>
                  <a:lnTo>
                    <a:pt x="123" y="16"/>
                  </a:lnTo>
                  <a:lnTo>
                    <a:pt x="136" y="16"/>
                  </a:lnTo>
                  <a:lnTo>
                    <a:pt x="136" y="16"/>
                  </a:lnTo>
                  <a:lnTo>
                    <a:pt x="149" y="16"/>
                  </a:lnTo>
                  <a:lnTo>
                    <a:pt x="161" y="18"/>
                  </a:lnTo>
                  <a:lnTo>
                    <a:pt x="173" y="21"/>
                  </a:lnTo>
                  <a:lnTo>
                    <a:pt x="183" y="24"/>
                  </a:lnTo>
                  <a:lnTo>
                    <a:pt x="194" y="30"/>
                  </a:lnTo>
                  <a:lnTo>
                    <a:pt x="204" y="36"/>
                  </a:lnTo>
                  <a:lnTo>
                    <a:pt x="214" y="43"/>
                  </a:lnTo>
                  <a:lnTo>
                    <a:pt x="222" y="51"/>
                  </a:lnTo>
                  <a:lnTo>
                    <a:pt x="230" y="60"/>
                  </a:lnTo>
                  <a:lnTo>
                    <a:pt x="237" y="69"/>
                  </a:lnTo>
                  <a:lnTo>
                    <a:pt x="244" y="79"/>
                  </a:lnTo>
                  <a:lnTo>
                    <a:pt x="248" y="90"/>
                  </a:lnTo>
                  <a:lnTo>
                    <a:pt x="252" y="101"/>
                  </a:lnTo>
                  <a:lnTo>
                    <a:pt x="256" y="113"/>
                  </a:lnTo>
                  <a:lnTo>
                    <a:pt x="258" y="125"/>
                  </a:lnTo>
                  <a:lnTo>
                    <a:pt x="258" y="138"/>
                  </a:lnTo>
                  <a:lnTo>
                    <a:pt x="258" y="138"/>
                  </a:lnTo>
                  <a:lnTo>
                    <a:pt x="257" y="147"/>
                  </a:lnTo>
                  <a:lnTo>
                    <a:pt x="255" y="159"/>
                  </a:lnTo>
                  <a:lnTo>
                    <a:pt x="251" y="175"/>
                  </a:lnTo>
                  <a:lnTo>
                    <a:pt x="245" y="194"/>
                  </a:lnTo>
                  <a:lnTo>
                    <a:pt x="236" y="214"/>
                  </a:lnTo>
                  <a:lnTo>
                    <a:pt x="231" y="225"/>
                  </a:lnTo>
                  <a:lnTo>
                    <a:pt x="224" y="236"/>
                  </a:lnTo>
                  <a:lnTo>
                    <a:pt x="217" y="248"/>
                  </a:lnTo>
                  <a:lnTo>
                    <a:pt x="208" y="260"/>
                  </a:lnTo>
                  <a:lnTo>
                    <a:pt x="208" y="2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9" name="Rectangle 7"/>
            <p:cNvSpPr>
              <a:spLocks noChangeArrowheads="1"/>
            </p:cNvSpPr>
            <p:nvPr/>
          </p:nvSpPr>
          <p:spPr bwMode="auto">
            <a:xfrm>
              <a:off x="4338638" y="1814513"/>
              <a:ext cx="23813" cy="68263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0" name="Freeform 8"/>
            <p:cNvSpPr/>
            <p:nvPr/>
          </p:nvSpPr>
          <p:spPr bwMode="auto">
            <a:xfrm>
              <a:off x="4173538" y="1855788"/>
              <a:ext cx="55563" cy="71438"/>
            </a:xfrm>
            <a:custGeom>
              <a:avLst/>
              <a:gdLst>
                <a:gd name="T0" fmla="*/ 35 w 35"/>
                <a:gd name="T1" fmla="*/ 37 h 45"/>
                <a:gd name="T2" fmla="*/ 12 w 35"/>
                <a:gd name="T3" fmla="*/ 0 h 45"/>
                <a:gd name="T4" fmla="*/ 0 w 35"/>
                <a:gd name="T5" fmla="*/ 7 h 45"/>
                <a:gd name="T6" fmla="*/ 22 w 35"/>
                <a:gd name="T7" fmla="*/ 45 h 45"/>
                <a:gd name="T8" fmla="*/ 35 w 35"/>
                <a:gd name="T9" fmla="*/ 37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5">
                  <a:moveTo>
                    <a:pt x="35" y="37"/>
                  </a:moveTo>
                  <a:lnTo>
                    <a:pt x="12" y="0"/>
                  </a:lnTo>
                  <a:lnTo>
                    <a:pt x="0" y="7"/>
                  </a:lnTo>
                  <a:lnTo>
                    <a:pt x="22" y="45"/>
                  </a:lnTo>
                  <a:lnTo>
                    <a:pt x="35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1" name="Freeform 9"/>
            <p:cNvSpPr/>
            <p:nvPr/>
          </p:nvSpPr>
          <p:spPr bwMode="auto">
            <a:xfrm>
              <a:off x="4057650" y="1976438"/>
              <a:ext cx="69850" cy="53975"/>
            </a:xfrm>
            <a:custGeom>
              <a:avLst/>
              <a:gdLst>
                <a:gd name="T0" fmla="*/ 44 w 44"/>
                <a:gd name="T1" fmla="*/ 22 h 34"/>
                <a:gd name="T2" fmla="*/ 7 w 44"/>
                <a:gd name="T3" fmla="*/ 0 h 34"/>
                <a:gd name="T4" fmla="*/ 0 w 44"/>
                <a:gd name="T5" fmla="*/ 12 h 34"/>
                <a:gd name="T6" fmla="*/ 38 w 44"/>
                <a:gd name="T7" fmla="*/ 34 h 34"/>
                <a:gd name="T8" fmla="*/ 44 w 44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34">
                  <a:moveTo>
                    <a:pt x="44" y="22"/>
                  </a:moveTo>
                  <a:lnTo>
                    <a:pt x="7" y="0"/>
                  </a:lnTo>
                  <a:lnTo>
                    <a:pt x="0" y="12"/>
                  </a:lnTo>
                  <a:lnTo>
                    <a:pt x="38" y="34"/>
                  </a:lnTo>
                  <a:lnTo>
                    <a:pt x="44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" name="Rectangle 10"/>
            <p:cNvSpPr>
              <a:spLocks noChangeArrowheads="1"/>
            </p:cNvSpPr>
            <p:nvPr/>
          </p:nvSpPr>
          <p:spPr bwMode="auto">
            <a:xfrm>
              <a:off x="4021138" y="2143125"/>
              <a:ext cx="68263" cy="22225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3" name="Rectangle 11"/>
            <p:cNvSpPr>
              <a:spLocks noChangeArrowheads="1"/>
            </p:cNvSpPr>
            <p:nvPr/>
          </p:nvSpPr>
          <p:spPr bwMode="auto">
            <a:xfrm>
              <a:off x="4621213" y="2133600"/>
              <a:ext cx="69850" cy="22225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4" name="Freeform 12"/>
            <p:cNvSpPr/>
            <p:nvPr/>
          </p:nvSpPr>
          <p:spPr bwMode="auto">
            <a:xfrm>
              <a:off x="4578350" y="1966913"/>
              <a:ext cx="69850" cy="53975"/>
            </a:xfrm>
            <a:custGeom>
              <a:avLst/>
              <a:gdLst>
                <a:gd name="T0" fmla="*/ 44 w 44"/>
                <a:gd name="T1" fmla="*/ 13 h 34"/>
                <a:gd name="T2" fmla="*/ 38 w 44"/>
                <a:gd name="T3" fmla="*/ 0 h 34"/>
                <a:gd name="T4" fmla="*/ 0 w 44"/>
                <a:gd name="T5" fmla="*/ 22 h 34"/>
                <a:gd name="T6" fmla="*/ 7 w 44"/>
                <a:gd name="T7" fmla="*/ 34 h 34"/>
                <a:gd name="T8" fmla="*/ 44 w 44"/>
                <a:gd name="T9" fmla="*/ 1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34">
                  <a:moveTo>
                    <a:pt x="44" y="13"/>
                  </a:moveTo>
                  <a:lnTo>
                    <a:pt x="38" y="0"/>
                  </a:lnTo>
                  <a:lnTo>
                    <a:pt x="0" y="22"/>
                  </a:lnTo>
                  <a:lnTo>
                    <a:pt x="7" y="34"/>
                  </a:lnTo>
                  <a:lnTo>
                    <a:pt x="44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7" name="Freeform 13"/>
            <p:cNvSpPr/>
            <p:nvPr/>
          </p:nvSpPr>
          <p:spPr bwMode="auto">
            <a:xfrm>
              <a:off x="4473575" y="1849438"/>
              <a:ext cx="55563" cy="73025"/>
            </a:xfrm>
            <a:custGeom>
              <a:avLst/>
              <a:gdLst>
                <a:gd name="T0" fmla="*/ 35 w 35"/>
                <a:gd name="T1" fmla="*/ 8 h 46"/>
                <a:gd name="T2" fmla="*/ 23 w 35"/>
                <a:gd name="T3" fmla="*/ 0 h 46"/>
                <a:gd name="T4" fmla="*/ 0 w 35"/>
                <a:gd name="T5" fmla="*/ 38 h 46"/>
                <a:gd name="T6" fmla="*/ 13 w 35"/>
                <a:gd name="T7" fmla="*/ 46 h 46"/>
                <a:gd name="T8" fmla="*/ 35 w 35"/>
                <a:gd name="T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46">
                  <a:moveTo>
                    <a:pt x="35" y="8"/>
                  </a:moveTo>
                  <a:lnTo>
                    <a:pt x="23" y="0"/>
                  </a:lnTo>
                  <a:lnTo>
                    <a:pt x="0" y="38"/>
                  </a:lnTo>
                  <a:lnTo>
                    <a:pt x="13" y="46"/>
                  </a:lnTo>
                  <a:lnTo>
                    <a:pt x="35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Freeform 14"/>
            <p:cNvSpPr/>
            <p:nvPr/>
          </p:nvSpPr>
          <p:spPr bwMode="auto">
            <a:xfrm>
              <a:off x="4579938" y="2271713"/>
              <a:ext cx="73025" cy="52388"/>
            </a:xfrm>
            <a:custGeom>
              <a:avLst/>
              <a:gdLst>
                <a:gd name="T0" fmla="*/ 0 w 46"/>
                <a:gd name="T1" fmla="*/ 12 h 33"/>
                <a:gd name="T2" fmla="*/ 38 w 46"/>
                <a:gd name="T3" fmla="*/ 33 h 33"/>
                <a:gd name="T4" fmla="*/ 46 w 46"/>
                <a:gd name="T5" fmla="*/ 22 h 33"/>
                <a:gd name="T6" fmla="*/ 8 w 46"/>
                <a:gd name="T7" fmla="*/ 0 h 33"/>
                <a:gd name="T8" fmla="*/ 0 w 46"/>
                <a:gd name="T9" fmla="*/ 1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3">
                  <a:moveTo>
                    <a:pt x="0" y="12"/>
                  </a:moveTo>
                  <a:lnTo>
                    <a:pt x="38" y="33"/>
                  </a:lnTo>
                  <a:lnTo>
                    <a:pt x="46" y="22"/>
                  </a:lnTo>
                  <a:lnTo>
                    <a:pt x="8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Freeform 15"/>
            <p:cNvSpPr/>
            <p:nvPr/>
          </p:nvSpPr>
          <p:spPr bwMode="auto">
            <a:xfrm>
              <a:off x="4059238" y="2279650"/>
              <a:ext cx="71438" cy="53975"/>
            </a:xfrm>
            <a:custGeom>
              <a:avLst/>
              <a:gdLst>
                <a:gd name="T0" fmla="*/ 0 w 45"/>
                <a:gd name="T1" fmla="*/ 22 h 34"/>
                <a:gd name="T2" fmla="*/ 8 w 45"/>
                <a:gd name="T3" fmla="*/ 34 h 34"/>
                <a:gd name="T4" fmla="*/ 45 w 45"/>
                <a:gd name="T5" fmla="*/ 12 h 34"/>
                <a:gd name="T6" fmla="*/ 38 w 45"/>
                <a:gd name="T7" fmla="*/ 0 h 34"/>
                <a:gd name="T8" fmla="*/ 0 w 45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34">
                  <a:moveTo>
                    <a:pt x="0" y="22"/>
                  </a:moveTo>
                  <a:lnTo>
                    <a:pt x="8" y="34"/>
                  </a:lnTo>
                  <a:lnTo>
                    <a:pt x="45" y="1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100" name="Group 22"/>
          <p:cNvGrpSpPr/>
          <p:nvPr/>
        </p:nvGrpSpPr>
        <p:grpSpPr>
          <a:xfrm>
            <a:off x="1840697" y="5170731"/>
            <a:ext cx="601726" cy="487605"/>
            <a:chOff x="5145088" y="3205163"/>
            <a:chExt cx="736600" cy="596900"/>
          </a:xfrm>
          <a:solidFill>
            <a:schemeClr val="bg1"/>
          </a:solidFill>
        </p:grpSpPr>
        <p:sp>
          <p:nvSpPr>
            <p:cNvPr id="103" name="Freeform 26"/>
            <p:cNvSpPr>
              <a:spLocks noEditPoints="1"/>
            </p:cNvSpPr>
            <p:nvPr/>
          </p:nvSpPr>
          <p:spPr bwMode="auto">
            <a:xfrm>
              <a:off x="5145088" y="3205163"/>
              <a:ext cx="736600" cy="596900"/>
            </a:xfrm>
            <a:custGeom>
              <a:avLst/>
              <a:gdLst>
                <a:gd name="T0" fmla="*/ 464 w 464"/>
                <a:gd name="T1" fmla="*/ 52 h 376"/>
                <a:gd name="T2" fmla="*/ 464 w 464"/>
                <a:gd name="T3" fmla="*/ 0 h 376"/>
                <a:gd name="T4" fmla="*/ 0 w 464"/>
                <a:gd name="T5" fmla="*/ 0 h 376"/>
                <a:gd name="T6" fmla="*/ 0 w 464"/>
                <a:gd name="T7" fmla="*/ 52 h 376"/>
                <a:gd name="T8" fmla="*/ 10 w 464"/>
                <a:gd name="T9" fmla="*/ 52 h 376"/>
                <a:gd name="T10" fmla="*/ 10 w 464"/>
                <a:gd name="T11" fmla="*/ 281 h 376"/>
                <a:gd name="T12" fmla="*/ 0 w 464"/>
                <a:gd name="T13" fmla="*/ 281 h 376"/>
                <a:gd name="T14" fmla="*/ 0 w 464"/>
                <a:gd name="T15" fmla="*/ 320 h 376"/>
                <a:gd name="T16" fmla="*/ 153 w 464"/>
                <a:gd name="T17" fmla="*/ 320 h 376"/>
                <a:gd name="T18" fmla="*/ 115 w 464"/>
                <a:gd name="T19" fmla="*/ 368 h 376"/>
                <a:gd name="T20" fmla="*/ 126 w 464"/>
                <a:gd name="T21" fmla="*/ 376 h 376"/>
                <a:gd name="T22" fmla="*/ 171 w 464"/>
                <a:gd name="T23" fmla="*/ 320 h 376"/>
                <a:gd name="T24" fmla="*/ 224 w 464"/>
                <a:gd name="T25" fmla="*/ 320 h 376"/>
                <a:gd name="T26" fmla="*/ 224 w 464"/>
                <a:gd name="T27" fmla="*/ 372 h 376"/>
                <a:gd name="T28" fmla="*/ 238 w 464"/>
                <a:gd name="T29" fmla="*/ 372 h 376"/>
                <a:gd name="T30" fmla="*/ 238 w 464"/>
                <a:gd name="T31" fmla="*/ 320 h 376"/>
                <a:gd name="T32" fmla="*/ 292 w 464"/>
                <a:gd name="T33" fmla="*/ 320 h 376"/>
                <a:gd name="T34" fmla="*/ 337 w 464"/>
                <a:gd name="T35" fmla="*/ 376 h 376"/>
                <a:gd name="T36" fmla="*/ 348 w 464"/>
                <a:gd name="T37" fmla="*/ 368 h 376"/>
                <a:gd name="T38" fmla="*/ 310 w 464"/>
                <a:gd name="T39" fmla="*/ 320 h 376"/>
                <a:gd name="T40" fmla="*/ 464 w 464"/>
                <a:gd name="T41" fmla="*/ 320 h 376"/>
                <a:gd name="T42" fmla="*/ 464 w 464"/>
                <a:gd name="T43" fmla="*/ 281 h 376"/>
                <a:gd name="T44" fmla="*/ 452 w 464"/>
                <a:gd name="T45" fmla="*/ 281 h 376"/>
                <a:gd name="T46" fmla="*/ 452 w 464"/>
                <a:gd name="T47" fmla="*/ 52 h 376"/>
                <a:gd name="T48" fmla="*/ 464 w 464"/>
                <a:gd name="T49" fmla="*/ 52 h 376"/>
                <a:gd name="T50" fmla="*/ 449 w 464"/>
                <a:gd name="T51" fmla="*/ 306 h 376"/>
                <a:gd name="T52" fmla="*/ 14 w 464"/>
                <a:gd name="T53" fmla="*/ 306 h 376"/>
                <a:gd name="T54" fmla="*/ 14 w 464"/>
                <a:gd name="T55" fmla="*/ 295 h 376"/>
                <a:gd name="T56" fmla="*/ 449 w 464"/>
                <a:gd name="T57" fmla="*/ 295 h 376"/>
                <a:gd name="T58" fmla="*/ 449 w 464"/>
                <a:gd name="T59" fmla="*/ 306 h 376"/>
                <a:gd name="T60" fmla="*/ 14 w 464"/>
                <a:gd name="T61" fmla="*/ 14 h 376"/>
                <a:gd name="T62" fmla="*/ 449 w 464"/>
                <a:gd name="T63" fmla="*/ 14 h 376"/>
                <a:gd name="T64" fmla="*/ 449 w 464"/>
                <a:gd name="T65" fmla="*/ 38 h 376"/>
                <a:gd name="T66" fmla="*/ 14 w 464"/>
                <a:gd name="T67" fmla="*/ 38 h 376"/>
                <a:gd name="T68" fmla="*/ 14 w 464"/>
                <a:gd name="T69" fmla="*/ 14 h 376"/>
                <a:gd name="T70" fmla="*/ 438 w 464"/>
                <a:gd name="T71" fmla="*/ 280 h 376"/>
                <a:gd name="T72" fmla="*/ 26 w 464"/>
                <a:gd name="T73" fmla="*/ 280 h 376"/>
                <a:gd name="T74" fmla="*/ 26 w 464"/>
                <a:gd name="T75" fmla="*/ 52 h 376"/>
                <a:gd name="T76" fmla="*/ 438 w 464"/>
                <a:gd name="T77" fmla="*/ 52 h 376"/>
                <a:gd name="T78" fmla="*/ 438 w 464"/>
                <a:gd name="T79" fmla="*/ 280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64" h="376">
                  <a:moveTo>
                    <a:pt x="464" y="52"/>
                  </a:moveTo>
                  <a:lnTo>
                    <a:pt x="464" y="0"/>
                  </a:lnTo>
                  <a:lnTo>
                    <a:pt x="0" y="0"/>
                  </a:lnTo>
                  <a:lnTo>
                    <a:pt x="0" y="52"/>
                  </a:lnTo>
                  <a:lnTo>
                    <a:pt x="10" y="52"/>
                  </a:lnTo>
                  <a:lnTo>
                    <a:pt x="10" y="281"/>
                  </a:lnTo>
                  <a:lnTo>
                    <a:pt x="0" y="281"/>
                  </a:lnTo>
                  <a:lnTo>
                    <a:pt x="0" y="320"/>
                  </a:lnTo>
                  <a:lnTo>
                    <a:pt x="153" y="320"/>
                  </a:lnTo>
                  <a:lnTo>
                    <a:pt x="115" y="368"/>
                  </a:lnTo>
                  <a:lnTo>
                    <a:pt x="126" y="376"/>
                  </a:lnTo>
                  <a:lnTo>
                    <a:pt x="171" y="320"/>
                  </a:lnTo>
                  <a:lnTo>
                    <a:pt x="224" y="320"/>
                  </a:lnTo>
                  <a:lnTo>
                    <a:pt x="224" y="372"/>
                  </a:lnTo>
                  <a:lnTo>
                    <a:pt x="238" y="372"/>
                  </a:lnTo>
                  <a:lnTo>
                    <a:pt x="238" y="320"/>
                  </a:lnTo>
                  <a:lnTo>
                    <a:pt x="292" y="320"/>
                  </a:lnTo>
                  <a:lnTo>
                    <a:pt x="337" y="376"/>
                  </a:lnTo>
                  <a:lnTo>
                    <a:pt x="348" y="368"/>
                  </a:lnTo>
                  <a:lnTo>
                    <a:pt x="310" y="320"/>
                  </a:lnTo>
                  <a:lnTo>
                    <a:pt x="464" y="320"/>
                  </a:lnTo>
                  <a:lnTo>
                    <a:pt x="464" y="281"/>
                  </a:lnTo>
                  <a:lnTo>
                    <a:pt x="452" y="281"/>
                  </a:lnTo>
                  <a:lnTo>
                    <a:pt x="452" y="52"/>
                  </a:lnTo>
                  <a:lnTo>
                    <a:pt x="464" y="52"/>
                  </a:lnTo>
                  <a:close/>
                  <a:moveTo>
                    <a:pt x="449" y="306"/>
                  </a:moveTo>
                  <a:lnTo>
                    <a:pt x="14" y="306"/>
                  </a:lnTo>
                  <a:lnTo>
                    <a:pt x="14" y="295"/>
                  </a:lnTo>
                  <a:lnTo>
                    <a:pt x="449" y="295"/>
                  </a:lnTo>
                  <a:lnTo>
                    <a:pt x="449" y="306"/>
                  </a:lnTo>
                  <a:close/>
                  <a:moveTo>
                    <a:pt x="14" y="14"/>
                  </a:moveTo>
                  <a:lnTo>
                    <a:pt x="449" y="14"/>
                  </a:lnTo>
                  <a:lnTo>
                    <a:pt x="449" y="38"/>
                  </a:lnTo>
                  <a:lnTo>
                    <a:pt x="14" y="38"/>
                  </a:lnTo>
                  <a:lnTo>
                    <a:pt x="14" y="14"/>
                  </a:lnTo>
                  <a:close/>
                  <a:moveTo>
                    <a:pt x="438" y="280"/>
                  </a:moveTo>
                  <a:lnTo>
                    <a:pt x="26" y="280"/>
                  </a:lnTo>
                  <a:lnTo>
                    <a:pt x="26" y="52"/>
                  </a:lnTo>
                  <a:lnTo>
                    <a:pt x="438" y="52"/>
                  </a:lnTo>
                  <a:lnTo>
                    <a:pt x="438" y="28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8" name="Freeform 27"/>
            <p:cNvSpPr>
              <a:spLocks noEditPoints="1"/>
            </p:cNvSpPr>
            <p:nvPr/>
          </p:nvSpPr>
          <p:spPr bwMode="auto">
            <a:xfrm>
              <a:off x="5221288" y="3425825"/>
              <a:ext cx="174625" cy="188913"/>
            </a:xfrm>
            <a:custGeom>
              <a:avLst/>
              <a:gdLst>
                <a:gd name="T0" fmla="*/ 46 w 110"/>
                <a:gd name="T1" fmla="*/ 119 h 119"/>
                <a:gd name="T2" fmla="*/ 65 w 110"/>
                <a:gd name="T3" fmla="*/ 119 h 119"/>
                <a:gd name="T4" fmla="*/ 78 w 110"/>
                <a:gd name="T5" fmla="*/ 119 h 119"/>
                <a:gd name="T6" fmla="*/ 110 w 110"/>
                <a:gd name="T7" fmla="*/ 119 h 119"/>
                <a:gd name="T8" fmla="*/ 110 w 110"/>
                <a:gd name="T9" fmla="*/ 29 h 119"/>
                <a:gd name="T10" fmla="*/ 78 w 110"/>
                <a:gd name="T11" fmla="*/ 29 h 119"/>
                <a:gd name="T12" fmla="*/ 78 w 110"/>
                <a:gd name="T13" fmla="*/ 0 h 119"/>
                <a:gd name="T14" fmla="*/ 33 w 110"/>
                <a:gd name="T15" fmla="*/ 0 h 119"/>
                <a:gd name="T16" fmla="*/ 33 w 110"/>
                <a:gd name="T17" fmla="*/ 53 h 119"/>
                <a:gd name="T18" fmla="*/ 0 w 110"/>
                <a:gd name="T19" fmla="*/ 53 h 119"/>
                <a:gd name="T20" fmla="*/ 0 w 110"/>
                <a:gd name="T21" fmla="*/ 119 h 119"/>
                <a:gd name="T22" fmla="*/ 33 w 110"/>
                <a:gd name="T23" fmla="*/ 119 h 119"/>
                <a:gd name="T24" fmla="*/ 46 w 110"/>
                <a:gd name="T25" fmla="*/ 119 h 119"/>
                <a:gd name="T26" fmla="*/ 80 w 110"/>
                <a:gd name="T27" fmla="*/ 43 h 119"/>
                <a:gd name="T28" fmla="*/ 96 w 110"/>
                <a:gd name="T29" fmla="*/ 43 h 119"/>
                <a:gd name="T30" fmla="*/ 96 w 110"/>
                <a:gd name="T31" fmla="*/ 105 h 119"/>
                <a:gd name="T32" fmla="*/ 80 w 110"/>
                <a:gd name="T33" fmla="*/ 105 h 119"/>
                <a:gd name="T34" fmla="*/ 80 w 110"/>
                <a:gd name="T35" fmla="*/ 43 h 119"/>
                <a:gd name="T36" fmla="*/ 47 w 110"/>
                <a:gd name="T37" fmla="*/ 14 h 119"/>
                <a:gd name="T38" fmla="*/ 64 w 110"/>
                <a:gd name="T39" fmla="*/ 14 h 119"/>
                <a:gd name="T40" fmla="*/ 64 w 110"/>
                <a:gd name="T41" fmla="*/ 105 h 119"/>
                <a:gd name="T42" fmla="*/ 47 w 110"/>
                <a:gd name="T43" fmla="*/ 105 h 119"/>
                <a:gd name="T44" fmla="*/ 47 w 110"/>
                <a:gd name="T45" fmla="*/ 14 h 119"/>
                <a:gd name="T46" fmla="*/ 32 w 110"/>
                <a:gd name="T47" fmla="*/ 105 h 119"/>
                <a:gd name="T48" fmla="*/ 14 w 110"/>
                <a:gd name="T49" fmla="*/ 105 h 119"/>
                <a:gd name="T50" fmla="*/ 14 w 110"/>
                <a:gd name="T51" fmla="*/ 67 h 119"/>
                <a:gd name="T52" fmla="*/ 32 w 110"/>
                <a:gd name="T53" fmla="*/ 67 h 119"/>
                <a:gd name="T54" fmla="*/ 32 w 110"/>
                <a:gd name="T55" fmla="*/ 105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0" h="119">
                  <a:moveTo>
                    <a:pt x="46" y="119"/>
                  </a:moveTo>
                  <a:lnTo>
                    <a:pt x="65" y="119"/>
                  </a:lnTo>
                  <a:lnTo>
                    <a:pt x="78" y="119"/>
                  </a:lnTo>
                  <a:lnTo>
                    <a:pt x="110" y="119"/>
                  </a:lnTo>
                  <a:lnTo>
                    <a:pt x="110" y="29"/>
                  </a:lnTo>
                  <a:lnTo>
                    <a:pt x="78" y="29"/>
                  </a:lnTo>
                  <a:lnTo>
                    <a:pt x="78" y="0"/>
                  </a:lnTo>
                  <a:lnTo>
                    <a:pt x="33" y="0"/>
                  </a:lnTo>
                  <a:lnTo>
                    <a:pt x="33" y="53"/>
                  </a:lnTo>
                  <a:lnTo>
                    <a:pt x="0" y="53"/>
                  </a:lnTo>
                  <a:lnTo>
                    <a:pt x="0" y="119"/>
                  </a:lnTo>
                  <a:lnTo>
                    <a:pt x="33" y="119"/>
                  </a:lnTo>
                  <a:lnTo>
                    <a:pt x="46" y="119"/>
                  </a:lnTo>
                  <a:close/>
                  <a:moveTo>
                    <a:pt x="80" y="43"/>
                  </a:moveTo>
                  <a:lnTo>
                    <a:pt x="96" y="43"/>
                  </a:lnTo>
                  <a:lnTo>
                    <a:pt x="96" y="105"/>
                  </a:lnTo>
                  <a:lnTo>
                    <a:pt x="80" y="105"/>
                  </a:lnTo>
                  <a:lnTo>
                    <a:pt x="80" y="43"/>
                  </a:lnTo>
                  <a:close/>
                  <a:moveTo>
                    <a:pt x="47" y="14"/>
                  </a:moveTo>
                  <a:lnTo>
                    <a:pt x="64" y="14"/>
                  </a:lnTo>
                  <a:lnTo>
                    <a:pt x="64" y="105"/>
                  </a:lnTo>
                  <a:lnTo>
                    <a:pt x="47" y="105"/>
                  </a:lnTo>
                  <a:lnTo>
                    <a:pt x="47" y="14"/>
                  </a:lnTo>
                  <a:close/>
                  <a:moveTo>
                    <a:pt x="32" y="105"/>
                  </a:moveTo>
                  <a:lnTo>
                    <a:pt x="14" y="105"/>
                  </a:lnTo>
                  <a:lnTo>
                    <a:pt x="14" y="67"/>
                  </a:lnTo>
                  <a:lnTo>
                    <a:pt x="32" y="67"/>
                  </a:lnTo>
                  <a:lnTo>
                    <a:pt x="32" y="1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9" name="Freeform 28"/>
            <p:cNvSpPr>
              <a:spLocks noEditPoints="1"/>
            </p:cNvSpPr>
            <p:nvPr/>
          </p:nvSpPr>
          <p:spPr bwMode="auto">
            <a:xfrm>
              <a:off x="5424488" y="3427413"/>
              <a:ext cx="174625" cy="187325"/>
            </a:xfrm>
            <a:custGeom>
              <a:avLst/>
              <a:gdLst>
                <a:gd name="T0" fmla="*/ 45 w 110"/>
                <a:gd name="T1" fmla="*/ 118 h 118"/>
                <a:gd name="T2" fmla="*/ 77 w 110"/>
                <a:gd name="T3" fmla="*/ 118 h 118"/>
                <a:gd name="T4" fmla="*/ 77 w 110"/>
                <a:gd name="T5" fmla="*/ 118 h 118"/>
                <a:gd name="T6" fmla="*/ 110 w 110"/>
                <a:gd name="T7" fmla="*/ 118 h 118"/>
                <a:gd name="T8" fmla="*/ 110 w 110"/>
                <a:gd name="T9" fmla="*/ 0 h 118"/>
                <a:gd name="T10" fmla="*/ 64 w 110"/>
                <a:gd name="T11" fmla="*/ 0 h 118"/>
                <a:gd name="T12" fmla="*/ 64 w 110"/>
                <a:gd name="T13" fmla="*/ 39 h 118"/>
                <a:gd name="T14" fmla="*/ 32 w 110"/>
                <a:gd name="T15" fmla="*/ 39 h 118"/>
                <a:gd name="T16" fmla="*/ 32 w 110"/>
                <a:gd name="T17" fmla="*/ 73 h 118"/>
                <a:gd name="T18" fmla="*/ 0 w 110"/>
                <a:gd name="T19" fmla="*/ 73 h 118"/>
                <a:gd name="T20" fmla="*/ 0 w 110"/>
                <a:gd name="T21" fmla="*/ 118 h 118"/>
                <a:gd name="T22" fmla="*/ 32 w 110"/>
                <a:gd name="T23" fmla="*/ 118 h 118"/>
                <a:gd name="T24" fmla="*/ 45 w 110"/>
                <a:gd name="T25" fmla="*/ 118 h 118"/>
                <a:gd name="T26" fmla="*/ 80 w 110"/>
                <a:gd name="T27" fmla="*/ 14 h 118"/>
                <a:gd name="T28" fmla="*/ 96 w 110"/>
                <a:gd name="T29" fmla="*/ 14 h 118"/>
                <a:gd name="T30" fmla="*/ 96 w 110"/>
                <a:gd name="T31" fmla="*/ 104 h 118"/>
                <a:gd name="T32" fmla="*/ 80 w 110"/>
                <a:gd name="T33" fmla="*/ 104 h 118"/>
                <a:gd name="T34" fmla="*/ 80 w 110"/>
                <a:gd name="T35" fmla="*/ 14 h 118"/>
                <a:gd name="T36" fmla="*/ 46 w 110"/>
                <a:gd name="T37" fmla="*/ 53 h 118"/>
                <a:gd name="T38" fmla="*/ 63 w 110"/>
                <a:gd name="T39" fmla="*/ 53 h 118"/>
                <a:gd name="T40" fmla="*/ 63 w 110"/>
                <a:gd name="T41" fmla="*/ 104 h 118"/>
                <a:gd name="T42" fmla="*/ 46 w 110"/>
                <a:gd name="T43" fmla="*/ 104 h 118"/>
                <a:gd name="T44" fmla="*/ 46 w 110"/>
                <a:gd name="T45" fmla="*/ 53 h 118"/>
                <a:gd name="T46" fmla="*/ 31 w 110"/>
                <a:gd name="T47" fmla="*/ 104 h 118"/>
                <a:gd name="T48" fmla="*/ 14 w 110"/>
                <a:gd name="T49" fmla="*/ 104 h 118"/>
                <a:gd name="T50" fmla="*/ 14 w 110"/>
                <a:gd name="T51" fmla="*/ 87 h 118"/>
                <a:gd name="T52" fmla="*/ 31 w 110"/>
                <a:gd name="T53" fmla="*/ 87 h 118"/>
                <a:gd name="T54" fmla="*/ 31 w 110"/>
                <a:gd name="T55" fmla="*/ 10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0" h="118">
                  <a:moveTo>
                    <a:pt x="45" y="118"/>
                  </a:moveTo>
                  <a:lnTo>
                    <a:pt x="77" y="118"/>
                  </a:lnTo>
                  <a:lnTo>
                    <a:pt x="77" y="118"/>
                  </a:lnTo>
                  <a:lnTo>
                    <a:pt x="110" y="118"/>
                  </a:lnTo>
                  <a:lnTo>
                    <a:pt x="110" y="0"/>
                  </a:lnTo>
                  <a:lnTo>
                    <a:pt x="64" y="0"/>
                  </a:lnTo>
                  <a:lnTo>
                    <a:pt x="64" y="39"/>
                  </a:lnTo>
                  <a:lnTo>
                    <a:pt x="32" y="39"/>
                  </a:lnTo>
                  <a:lnTo>
                    <a:pt x="32" y="73"/>
                  </a:lnTo>
                  <a:lnTo>
                    <a:pt x="0" y="73"/>
                  </a:lnTo>
                  <a:lnTo>
                    <a:pt x="0" y="118"/>
                  </a:lnTo>
                  <a:lnTo>
                    <a:pt x="32" y="118"/>
                  </a:lnTo>
                  <a:lnTo>
                    <a:pt x="45" y="118"/>
                  </a:lnTo>
                  <a:close/>
                  <a:moveTo>
                    <a:pt x="80" y="14"/>
                  </a:moveTo>
                  <a:lnTo>
                    <a:pt x="96" y="14"/>
                  </a:lnTo>
                  <a:lnTo>
                    <a:pt x="96" y="104"/>
                  </a:lnTo>
                  <a:lnTo>
                    <a:pt x="80" y="104"/>
                  </a:lnTo>
                  <a:lnTo>
                    <a:pt x="80" y="14"/>
                  </a:lnTo>
                  <a:close/>
                  <a:moveTo>
                    <a:pt x="46" y="53"/>
                  </a:moveTo>
                  <a:lnTo>
                    <a:pt x="63" y="53"/>
                  </a:lnTo>
                  <a:lnTo>
                    <a:pt x="63" y="104"/>
                  </a:lnTo>
                  <a:lnTo>
                    <a:pt x="46" y="104"/>
                  </a:lnTo>
                  <a:lnTo>
                    <a:pt x="46" y="53"/>
                  </a:lnTo>
                  <a:close/>
                  <a:moveTo>
                    <a:pt x="31" y="104"/>
                  </a:moveTo>
                  <a:lnTo>
                    <a:pt x="14" y="104"/>
                  </a:lnTo>
                  <a:lnTo>
                    <a:pt x="14" y="87"/>
                  </a:lnTo>
                  <a:lnTo>
                    <a:pt x="31" y="87"/>
                  </a:lnTo>
                  <a:lnTo>
                    <a:pt x="31" y="10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0" name="Freeform 29"/>
            <p:cNvSpPr>
              <a:spLocks noEditPoints="1"/>
            </p:cNvSpPr>
            <p:nvPr/>
          </p:nvSpPr>
          <p:spPr bwMode="auto">
            <a:xfrm>
              <a:off x="5626100" y="3409950"/>
              <a:ext cx="174625" cy="204788"/>
            </a:xfrm>
            <a:custGeom>
              <a:avLst/>
              <a:gdLst>
                <a:gd name="T0" fmla="*/ 45 w 110"/>
                <a:gd name="T1" fmla="*/ 129 h 129"/>
                <a:gd name="T2" fmla="*/ 65 w 110"/>
                <a:gd name="T3" fmla="*/ 129 h 129"/>
                <a:gd name="T4" fmla="*/ 78 w 110"/>
                <a:gd name="T5" fmla="*/ 129 h 129"/>
                <a:gd name="T6" fmla="*/ 110 w 110"/>
                <a:gd name="T7" fmla="*/ 129 h 129"/>
                <a:gd name="T8" fmla="*/ 110 w 110"/>
                <a:gd name="T9" fmla="*/ 0 h 129"/>
                <a:gd name="T10" fmla="*/ 65 w 110"/>
                <a:gd name="T11" fmla="*/ 0 h 129"/>
                <a:gd name="T12" fmla="*/ 65 w 110"/>
                <a:gd name="T13" fmla="*/ 80 h 129"/>
                <a:gd name="T14" fmla="*/ 45 w 110"/>
                <a:gd name="T15" fmla="*/ 80 h 129"/>
                <a:gd name="T16" fmla="*/ 45 w 110"/>
                <a:gd name="T17" fmla="*/ 47 h 129"/>
                <a:gd name="T18" fmla="*/ 0 w 110"/>
                <a:gd name="T19" fmla="*/ 47 h 129"/>
                <a:gd name="T20" fmla="*/ 0 w 110"/>
                <a:gd name="T21" fmla="*/ 129 h 129"/>
                <a:gd name="T22" fmla="*/ 32 w 110"/>
                <a:gd name="T23" fmla="*/ 129 h 129"/>
                <a:gd name="T24" fmla="*/ 45 w 110"/>
                <a:gd name="T25" fmla="*/ 129 h 129"/>
                <a:gd name="T26" fmla="*/ 80 w 110"/>
                <a:gd name="T27" fmla="*/ 14 h 129"/>
                <a:gd name="T28" fmla="*/ 96 w 110"/>
                <a:gd name="T29" fmla="*/ 14 h 129"/>
                <a:gd name="T30" fmla="*/ 96 w 110"/>
                <a:gd name="T31" fmla="*/ 115 h 129"/>
                <a:gd name="T32" fmla="*/ 80 w 110"/>
                <a:gd name="T33" fmla="*/ 115 h 129"/>
                <a:gd name="T34" fmla="*/ 80 w 110"/>
                <a:gd name="T35" fmla="*/ 14 h 129"/>
                <a:gd name="T36" fmla="*/ 47 w 110"/>
                <a:gd name="T37" fmla="*/ 94 h 129"/>
                <a:gd name="T38" fmla="*/ 64 w 110"/>
                <a:gd name="T39" fmla="*/ 94 h 129"/>
                <a:gd name="T40" fmla="*/ 64 w 110"/>
                <a:gd name="T41" fmla="*/ 115 h 129"/>
                <a:gd name="T42" fmla="*/ 47 w 110"/>
                <a:gd name="T43" fmla="*/ 115 h 129"/>
                <a:gd name="T44" fmla="*/ 47 w 110"/>
                <a:gd name="T45" fmla="*/ 94 h 129"/>
                <a:gd name="T46" fmla="*/ 31 w 110"/>
                <a:gd name="T47" fmla="*/ 115 h 129"/>
                <a:gd name="T48" fmla="*/ 14 w 110"/>
                <a:gd name="T49" fmla="*/ 115 h 129"/>
                <a:gd name="T50" fmla="*/ 14 w 110"/>
                <a:gd name="T51" fmla="*/ 61 h 129"/>
                <a:gd name="T52" fmla="*/ 31 w 110"/>
                <a:gd name="T53" fmla="*/ 61 h 129"/>
                <a:gd name="T54" fmla="*/ 31 w 110"/>
                <a:gd name="T55" fmla="*/ 11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0" h="129">
                  <a:moveTo>
                    <a:pt x="45" y="129"/>
                  </a:moveTo>
                  <a:lnTo>
                    <a:pt x="65" y="129"/>
                  </a:lnTo>
                  <a:lnTo>
                    <a:pt x="78" y="129"/>
                  </a:lnTo>
                  <a:lnTo>
                    <a:pt x="110" y="129"/>
                  </a:lnTo>
                  <a:lnTo>
                    <a:pt x="110" y="0"/>
                  </a:lnTo>
                  <a:lnTo>
                    <a:pt x="65" y="0"/>
                  </a:lnTo>
                  <a:lnTo>
                    <a:pt x="65" y="80"/>
                  </a:lnTo>
                  <a:lnTo>
                    <a:pt x="45" y="80"/>
                  </a:lnTo>
                  <a:lnTo>
                    <a:pt x="45" y="47"/>
                  </a:lnTo>
                  <a:lnTo>
                    <a:pt x="0" y="47"/>
                  </a:lnTo>
                  <a:lnTo>
                    <a:pt x="0" y="129"/>
                  </a:lnTo>
                  <a:lnTo>
                    <a:pt x="32" y="129"/>
                  </a:lnTo>
                  <a:lnTo>
                    <a:pt x="45" y="129"/>
                  </a:lnTo>
                  <a:close/>
                  <a:moveTo>
                    <a:pt x="80" y="14"/>
                  </a:moveTo>
                  <a:lnTo>
                    <a:pt x="96" y="14"/>
                  </a:lnTo>
                  <a:lnTo>
                    <a:pt x="96" y="115"/>
                  </a:lnTo>
                  <a:lnTo>
                    <a:pt x="80" y="115"/>
                  </a:lnTo>
                  <a:lnTo>
                    <a:pt x="80" y="14"/>
                  </a:lnTo>
                  <a:close/>
                  <a:moveTo>
                    <a:pt x="47" y="94"/>
                  </a:moveTo>
                  <a:lnTo>
                    <a:pt x="64" y="94"/>
                  </a:lnTo>
                  <a:lnTo>
                    <a:pt x="64" y="115"/>
                  </a:lnTo>
                  <a:lnTo>
                    <a:pt x="47" y="115"/>
                  </a:lnTo>
                  <a:lnTo>
                    <a:pt x="47" y="94"/>
                  </a:lnTo>
                  <a:close/>
                  <a:moveTo>
                    <a:pt x="31" y="115"/>
                  </a:moveTo>
                  <a:lnTo>
                    <a:pt x="14" y="115"/>
                  </a:lnTo>
                  <a:lnTo>
                    <a:pt x="14" y="61"/>
                  </a:lnTo>
                  <a:lnTo>
                    <a:pt x="31" y="61"/>
                  </a:lnTo>
                  <a:lnTo>
                    <a:pt x="31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1" name="Rectangle 30"/>
            <p:cNvSpPr>
              <a:spLocks noChangeArrowheads="1"/>
            </p:cNvSpPr>
            <p:nvPr/>
          </p:nvSpPr>
          <p:spPr bwMode="auto">
            <a:xfrm>
              <a:off x="5226050" y="3333750"/>
              <a:ext cx="176213" cy="22225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2" name="Rectangle 31"/>
            <p:cNvSpPr>
              <a:spLocks noChangeArrowheads="1"/>
            </p:cNvSpPr>
            <p:nvPr/>
          </p:nvSpPr>
          <p:spPr bwMode="auto">
            <a:xfrm>
              <a:off x="5226050" y="3373438"/>
              <a:ext cx="71438" cy="25400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13" name="Freeform 67"/>
          <p:cNvSpPr>
            <a:spLocks noEditPoints="1"/>
          </p:cNvSpPr>
          <p:nvPr/>
        </p:nvSpPr>
        <p:spPr bwMode="auto">
          <a:xfrm>
            <a:off x="2699068" y="5120846"/>
            <a:ext cx="644525" cy="587375"/>
          </a:xfrm>
          <a:custGeom>
            <a:avLst/>
            <a:gdLst>
              <a:gd name="T0" fmla="*/ 451295 w 498"/>
              <a:gd name="T1" fmla="*/ 325503 h 453"/>
              <a:gd name="T2" fmla="*/ 440920 w 498"/>
              <a:gd name="T3" fmla="*/ 326799 h 453"/>
              <a:gd name="T4" fmla="*/ 487606 w 498"/>
              <a:gd name="T5" fmla="*/ 239912 h 453"/>
              <a:gd name="T6" fmla="*/ 527807 w 498"/>
              <a:gd name="T7" fmla="*/ 251584 h 453"/>
              <a:gd name="T8" fmla="*/ 609507 w 498"/>
              <a:gd name="T9" fmla="*/ 133573 h 453"/>
              <a:gd name="T10" fmla="*/ 641928 w 498"/>
              <a:gd name="T11" fmla="*/ 120605 h 453"/>
              <a:gd name="T12" fmla="*/ 627662 w 498"/>
              <a:gd name="T13" fmla="*/ 88184 h 453"/>
              <a:gd name="T14" fmla="*/ 595242 w 498"/>
              <a:gd name="T15" fmla="*/ 102449 h 453"/>
              <a:gd name="T16" fmla="*/ 510948 w 498"/>
              <a:gd name="T17" fmla="*/ 210085 h 453"/>
              <a:gd name="T18" fmla="*/ 461669 w 498"/>
              <a:gd name="T19" fmla="*/ 181555 h 453"/>
              <a:gd name="T20" fmla="*/ 389047 w 498"/>
              <a:gd name="T21" fmla="*/ 44092 h 453"/>
              <a:gd name="T22" fmla="*/ 239912 w 498"/>
              <a:gd name="T23" fmla="*/ 0 h 453"/>
              <a:gd name="T24" fmla="*/ 102449 w 498"/>
              <a:gd name="T25" fmla="*/ 73919 h 453"/>
              <a:gd name="T26" fmla="*/ 57060 w 498"/>
              <a:gd name="T27" fmla="*/ 226944 h 453"/>
              <a:gd name="T28" fmla="*/ 114120 w 498"/>
              <a:gd name="T29" fmla="*/ 396828 h 453"/>
              <a:gd name="T30" fmla="*/ 49279 w 498"/>
              <a:gd name="T31" fmla="*/ 363111 h 453"/>
              <a:gd name="T32" fmla="*/ 19452 w 498"/>
              <a:gd name="T33" fmla="*/ 344955 h 453"/>
              <a:gd name="T34" fmla="*/ 0 w 498"/>
              <a:gd name="T35" fmla="*/ 373485 h 453"/>
              <a:gd name="T36" fmla="*/ 32421 w 498"/>
              <a:gd name="T37" fmla="*/ 391641 h 453"/>
              <a:gd name="T38" fmla="*/ 89481 w 498"/>
              <a:gd name="T39" fmla="*/ 438326 h 453"/>
              <a:gd name="T40" fmla="*/ 124495 w 498"/>
              <a:gd name="T41" fmla="*/ 438326 h 453"/>
              <a:gd name="T42" fmla="*/ 151728 w 498"/>
              <a:gd name="T43" fmla="*/ 374782 h 453"/>
              <a:gd name="T44" fmla="*/ 260661 w 498"/>
              <a:gd name="T45" fmla="*/ 405906 h 453"/>
              <a:gd name="T46" fmla="*/ 378672 w 498"/>
              <a:gd name="T47" fmla="*/ 368298 h 453"/>
              <a:gd name="T48" fmla="*/ 382563 w 498"/>
              <a:gd name="T49" fmla="*/ 390344 h 453"/>
              <a:gd name="T50" fmla="*/ 385157 w 498"/>
              <a:gd name="T51" fmla="*/ 395531 h 453"/>
              <a:gd name="T52" fmla="*/ 579680 w 498"/>
              <a:gd name="T53" fmla="*/ 587461 h 453"/>
              <a:gd name="T54" fmla="*/ 644521 w 498"/>
              <a:gd name="T55" fmla="*/ 535588 h 453"/>
              <a:gd name="T56" fmla="*/ 623772 w 498"/>
              <a:gd name="T57" fmla="*/ 107636 h 453"/>
              <a:gd name="T58" fmla="*/ 448701 w 498"/>
              <a:gd name="T59" fmla="*/ 347549 h 453"/>
              <a:gd name="T60" fmla="*/ 88184 w 498"/>
              <a:gd name="T61" fmla="*/ 130979 h 453"/>
              <a:gd name="T62" fmla="*/ 189336 w 498"/>
              <a:gd name="T63" fmla="*/ 32421 h 453"/>
              <a:gd name="T64" fmla="*/ 330690 w 498"/>
              <a:gd name="T65" fmla="*/ 32421 h 453"/>
              <a:gd name="T66" fmla="*/ 431842 w 498"/>
              <a:gd name="T67" fmla="*/ 130979 h 453"/>
              <a:gd name="T68" fmla="*/ 426655 w 498"/>
              <a:gd name="T69" fmla="*/ 202304 h 453"/>
              <a:gd name="T70" fmla="*/ 378672 w 498"/>
              <a:gd name="T71" fmla="*/ 82997 h 453"/>
              <a:gd name="T72" fmla="*/ 260661 w 498"/>
              <a:gd name="T73" fmla="*/ 35014 h 453"/>
              <a:gd name="T74" fmla="*/ 141354 w 498"/>
              <a:gd name="T75" fmla="*/ 85590 h 453"/>
              <a:gd name="T76" fmla="*/ 92074 w 498"/>
              <a:gd name="T77" fmla="*/ 202304 h 453"/>
              <a:gd name="T78" fmla="*/ 141354 w 498"/>
              <a:gd name="T79" fmla="*/ 320315 h 453"/>
              <a:gd name="T80" fmla="*/ 86887 w 498"/>
              <a:gd name="T81" fmla="*/ 265849 h 453"/>
              <a:gd name="T82" fmla="*/ 264552 w 498"/>
              <a:gd name="T83" fmla="*/ 226944 h 453"/>
              <a:gd name="T84" fmla="*/ 381266 w 498"/>
              <a:gd name="T85" fmla="*/ 290488 h 453"/>
              <a:gd name="T86" fmla="*/ 274927 w 498"/>
              <a:gd name="T87" fmla="*/ 351439 h 453"/>
              <a:gd name="T88" fmla="*/ 181555 w 498"/>
              <a:gd name="T89" fmla="*/ 330690 h 453"/>
              <a:gd name="T90" fmla="*/ 255474 w 498"/>
              <a:gd name="T91" fmla="*/ 180258 h 453"/>
              <a:gd name="T92" fmla="*/ 242506 w 498"/>
              <a:gd name="T93" fmla="*/ 212679 h 453"/>
              <a:gd name="T94" fmla="*/ 118011 w 498"/>
              <a:gd name="T95" fmla="*/ 246396 h 453"/>
              <a:gd name="T96" fmla="*/ 128386 w 498"/>
              <a:gd name="T97" fmla="*/ 132276 h 453"/>
              <a:gd name="T98" fmla="*/ 216570 w 498"/>
              <a:gd name="T99" fmla="*/ 59654 h 453"/>
              <a:gd name="T100" fmla="*/ 330690 w 498"/>
              <a:gd name="T101" fmla="*/ 71325 h 453"/>
              <a:gd name="T102" fmla="*/ 403312 w 498"/>
              <a:gd name="T103" fmla="*/ 159509 h 453"/>
              <a:gd name="T104" fmla="*/ 260661 w 498"/>
              <a:gd name="T105" fmla="*/ 387750 h 453"/>
              <a:gd name="T106" fmla="*/ 162103 w 498"/>
              <a:gd name="T107" fmla="*/ 359220 h 453"/>
              <a:gd name="T108" fmla="*/ 277520 w 498"/>
              <a:gd name="T109" fmla="*/ 369595 h 453"/>
              <a:gd name="T110" fmla="*/ 387750 w 498"/>
              <a:gd name="T111" fmla="*/ 309941 h 453"/>
              <a:gd name="T112" fmla="*/ 442217 w 498"/>
              <a:gd name="T113" fmla="*/ 234725 h 453"/>
              <a:gd name="T114" fmla="*/ 399422 w 498"/>
              <a:gd name="T115" fmla="*/ 324206 h 453"/>
              <a:gd name="T116" fmla="*/ 373485 w 498"/>
              <a:gd name="T117" fmla="*/ 348846 h 453"/>
              <a:gd name="T118" fmla="*/ 291785 w 498"/>
              <a:gd name="T119" fmla="*/ 385157 h 453"/>
              <a:gd name="T120" fmla="*/ 398125 w 498"/>
              <a:gd name="T121" fmla="*/ 352736 h 453"/>
              <a:gd name="T122" fmla="*/ 402015 w 498"/>
              <a:gd name="T123" fmla="*/ 367001 h 453"/>
              <a:gd name="T124" fmla="*/ 626366 w 498"/>
              <a:gd name="T125" fmla="*/ 534291 h 453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498"/>
              <a:gd name="T190" fmla="*/ 0 h 453"/>
              <a:gd name="T191" fmla="*/ 498 w 498"/>
              <a:gd name="T192" fmla="*/ 453 h 453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498" h="453">
                <a:moveTo>
                  <a:pt x="496" y="398"/>
                </a:moveTo>
                <a:lnTo>
                  <a:pt x="496" y="398"/>
                </a:lnTo>
                <a:lnTo>
                  <a:pt x="485" y="387"/>
                </a:lnTo>
                <a:lnTo>
                  <a:pt x="350" y="252"/>
                </a:lnTo>
                <a:lnTo>
                  <a:pt x="348" y="251"/>
                </a:lnTo>
                <a:lnTo>
                  <a:pt x="346" y="250"/>
                </a:lnTo>
                <a:lnTo>
                  <a:pt x="342" y="251"/>
                </a:lnTo>
                <a:lnTo>
                  <a:pt x="340" y="252"/>
                </a:lnTo>
                <a:lnTo>
                  <a:pt x="337" y="256"/>
                </a:lnTo>
                <a:lnTo>
                  <a:pt x="328" y="247"/>
                </a:lnTo>
                <a:lnTo>
                  <a:pt x="338" y="232"/>
                </a:lnTo>
                <a:lnTo>
                  <a:pt x="346" y="217"/>
                </a:lnTo>
                <a:lnTo>
                  <a:pt x="351" y="199"/>
                </a:lnTo>
                <a:lnTo>
                  <a:pt x="355" y="183"/>
                </a:lnTo>
                <a:lnTo>
                  <a:pt x="376" y="185"/>
                </a:lnTo>
                <a:lnTo>
                  <a:pt x="379" y="191"/>
                </a:lnTo>
                <a:lnTo>
                  <a:pt x="382" y="195"/>
                </a:lnTo>
                <a:lnTo>
                  <a:pt x="388" y="198"/>
                </a:lnTo>
                <a:lnTo>
                  <a:pt x="394" y="199"/>
                </a:lnTo>
                <a:lnTo>
                  <a:pt x="399" y="199"/>
                </a:lnTo>
                <a:lnTo>
                  <a:pt x="402" y="198"/>
                </a:lnTo>
                <a:lnTo>
                  <a:pt x="405" y="196"/>
                </a:lnTo>
                <a:lnTo>
                  <a:pt x="407" y="194"/>
                </a:lnTo>
                <a:lnTo>
                  <a:pt x="410" y="191"/>
                </a:lnTo>
                <a:lnTo>
                  <a:pt x="412" y="188"/>
                </a:lnTo>
                <a:lnTo>
                  <a:pt x="413" y="184"/>
                </a:lnTo>
                <a:lnTo>
                  <a:pt x="414" y="181"/>
                </a:lnTo>
                <a:lnTo>
                  <a:pt x="413" y="176"/>
                </a:lnTo>
                <a:lnTo>
                  <a:pt x="412" y="172"/>
                </a:lnTo>
                <a:lnTo>
                  <a:pt x="470" y="103"/>
                </a:lnTo>
                <a:lnTo>
                  <a:pt x="473" y="104"/>
                </a:lnTo>
                <a:lnTo>
                  <a:pt x="477" y="104"/>
                </a:lnTo>
                <a:lnTo>
                  <a:pt x="481" y="104"/>
                </a:lnTo>
                <a:lnTo>
                  <a:pt x="484" y="103"/>
                </a:lnTo>
                <a:lnTo>
                  <a:pt x="487" y="101"/>
                </a:lnTo>
                <a:lnTo>
                  <a:pt x="490" y="99"/>
                </a:lnTo>
                <a:lnTo>
                  <a:pt x="493" y="96"/>
                </a:lnTo>
                <a:lnTo>
                  <a:pt x="495" y="93"/>
                </a:lnTo>
                <a:lnTo>
                  <a:pt x="496" y="89"/>
                </a:lnTo>
                <a:lnTo>
                  <a:pt x="496" y="86"/>
                </a:lnTo>
                <a:lnTo>
                  <a:pt x="496" y="82"/>
                </a:lnTo>
                <a:lnTo>
                  <a:pt x="495" y="79"/>
                </a:lnTo>
                <a:lnTo>
                  <a:pt x="493" y="75"/>
                </a:lnTo>
                <a:lnTo>
                  <a:pt x="490" y="72"/>
                </a:lnTo>
                <a:lnTo>
                  <a:pt x="487" y="70"/>
                </a:lnTo>
                <a:lnTo>
                  <a:pt x="484" y="68"/>
                </a:lnTo>
                <a:lnTo>
                  <a:pt x="481" y="67"/>
                </a:lnTo>
                <a:lnTo>
                  <a:pt x="477" y="67"/>
                </a:lnTo>
                <a:lnTo>
                  <a:pt x="473" y="67"/>
                </a:lnTo>
                <a:lnTo>
                  <a:pt x="470" y="68"/>
                </a:lnTo>
                <a:lnTo>
                  <a:pt x="467" y="70"/>
                </a:lnTo>
                <a:lnTo>
                  <a:pt x="463" y="72"/>
                </a:lnTo>
                <a:lnTo>
                  <a:pt x="461" y="75"/>
                </a:lnTo>
                <a:lnTo>
                  <a:pt x="459" y="79"/>
                </a:lnTo>
                <a:lnTo>
                  <a:pt x="458" y="82"/>
                </a:lnTo>
                <a:lnTo>
                  <a:pt x="458" y="86"/>
                </a:lnTo>
                <a:lnTo>
                  <a:pt x="459" y="89"/>
                </a:lnTo>
                <a:lnTo>
                  <a:pt x="460" y="94"/>
                </a:lnTo>
                <a:lnTo>
                  <a:pt x="401" y="163"/>
                </a:lnTo>
                <a:lnTo>
                  <a:pt x="394" y="162"/>
                </a:lnTo>
                <a:lnTo>
                  <a:pt x="389" y="163"/>
                </a:lnTo>
                <a:lnTo>
                  <a:pt x="385" y="165"/>
                </a:lnTo>
                <a:lnTo>
                  <a:pt x="381" y="167"/>
                </a:lnTo>
                <a:lnTo>
                  <a:pt x="378" y="171"/>
                </a:lnTo>
                <a:lnTo>
                  <a:pt x="358" y="169"/>
                </a:lnTo>
                <a:lnTo>
                  <a:pt x="358" y="156"/>
                </a:lnTo>
                <a:lnTo>
                  <a:pt x="356" y="140"/>
                </a:lnTo>
                <a:lnTo>
                  <a:pt x="354" y="125"/>
                </a:lnTo>
                <a:lnTo>
                  <a:pt x="351" y="111"/>
                </a:lnTo>
                <a:lnTo>
                  <a:pt x="346" y="96"/>
                </a:lnTo>
                <a:lnTo>
                  <a:pt x="339" y="82"/>
                </a:lnTo>
                <a:lnTo>
                  <a:pt x="332" y="69"/>
                </a:lnTo>
                <a:lnTo>
                  <a:pt x="322" y="57"/>
                </a:lnTo>
                <a:lnTo>
                  <a:pt x="312" y="45"/>
                </a:lnTo>
                <a:lnTo>
                  <a:pt x="300" y="34"/>
                </a:lnTo>
                <a:lnTo>
                  <a:pt x="287" y="26"/>
                </a:lnTo>
                <a:lnTo>
                  <a:pt x="274" y="18"/>
                </a:lnTo>
                <a:lnTo>
                  <a:pt x="260" y="12"/>
                </a:lnTo>
                <a:lnTo>
                  <a:pt x="246" y="6"/>
                </a:lnTo>
                <a:lnTo>
                  <a:pt x="231" y="2"/>
                </a:lnTo>
                <a:lnTo>
                  <a:pt x="216" y="0"/>
                </a:lnTo>
                <a:lnTo>
                  <a:pt x="201" y="0"/>
                </a:lnTo>
                <a:lnTo>
                  <a:pt x="185" y="0"/>
                </a:lnTo>
                <a:lnTo>
                  <a:pt x="170" y="2"/>
                </a:lnTo>
                <a:lnTo>
                  <a:pt x="155" y="6"/>
                </a:lnTo>
                <a:lnTo>
                  <a:pt x="140" y="12"/>
                </a:lnTo>
                <a:lnTo>
                  <a:pt x="126" y="18"/>
                </a:lnTo>
                <a:lnTo>
                  <a:pt x="113" y="26"/>
                </a:lnTo>
                <a:lnTo>
                  <a:pt x="102" y="35"/>
                </a:lnTo>
                <a:lnTo>
                  <a:pt x="90" y="45"/>
                </a:lnTo>
                <a:lnTo>
                  <a:pt x="79" y="57"/>
                </a:lnTo>
                <a:lnTo>
                  <a:pt x="70" y="70"/>
                </a:lnTo>
                <a:lnTo>
                  <a:pt x="62" y="83"/>
                </a:lnTo>
                <a:lnTo>
                  <a:pt x="55" y="96"/>
                </a:lnTo>
                <a:lnTo>
                  <a:pt x="51" y="111"/>
                </a:lnTo>
                <a:lnTo>
                  <a:pt x="47" y="125"/>
                </a:lnTo>
                <a:lnTo>
                  <a:pt x="44" y="141"/>
                </a:lnTo>
                <a:lnTo>
                  <a:pt x="43" y="156"/>
                </a:lnTo>
                <a:lnTo>
                  <a:pt x="44" y="175"/>
                </a:lnTo>
                <a:lnTo>
                  <a:pt x="48" y="193"/>
                </a:lnTo>
                <a:lnTo>
                  <a:pt x="53" y="210"/>
                </a:lnTo>
                <a:lnTo>
                  <a:pt x="61" y="226"/>
                </a:lnTo>
                <a:lnTo>
                  <a:pt x="69" y="242"/>
                </a:lnTo>
                <a:lnTo>
                  <a:pt x="80" y="256"/>
                </a:lnTo>
                <a:lnTo>
                  <a:pt x="92" y="269"/>
                </a:lnTo>
                <a:lnTo>
                  <a:pt x="105" y="280"/>
                </a:lnTo>
                <a:lnTo>
                  <a:pt x="88" y="306"/>
                </a:lnTo>
                <a:lnTo>
                  <a:pt x="83" y="305"/>
                </a:lnTo>
                <a:lnTo>
                  <a:pt x="77" y="306"/>
                </a:lnTo>
                <a:lnTo>
                  <a:pt x="71" y="310"/>
                </a:lnTo>
                <a:lnTo>
                  <a:pt x="38" y="288"/>
                </a:lnTo>
                <a:lnTo>
                  <a:pt x="38" y="285"/>
                </a:lnTo>
                <a:lnTo>
                  <a:pt x="38" y="280"/>
                </a:lnTo>
                <a:lnTo>
                  <a:pt x="37" y="277"/>
                </a:lnTo>
                <a:lnTo>
                  <a:pt x="35" y="274"/>
                </a:lnTo>
                <a:lnTo>
                  <a:pt x="32" y="271"/>
                </a:lnTo>
                <a:lnTo>
                  <a:pt x="29" y="269"/>
                </a:lnTo>
                <a:lnTo>
                  <a:pt x="26" y="268"/>
                </a:lnTo>
                <a:lnTo>
                  <a:pt x="23" y="266"/>
                </a:lnTo>
                <a:lnTo>
                  <a:pt x="20" y="265"/>
                </a:lnTo>
                <a:lnTo>
                  <a:pt x="15" y="266"/>
                </a:lnTo>
                <a:lnTo>
                  <a:pt x="12" y="268"/>
                </a:lnTo>
                <a:lnTo>
                  <a:pt x="9" y="269"/>
                </a:lnTo>
                <a:lnTo>
                  <a:pt x="5" y="271"/>
                </a:lnTo>
                <a:lnTo>
                  <a:pt x="3" y="274"/>
                </a:lnTo>
                <a:lnTo>
                  <a:pt x="1" y="277"/>
                </a:lnTo>
                <a:lnTo>
                  <a:pt x="0" y="280"/>
                </a:lnTo>
                <a:lnTo>
                  <a:pt x="0" y="285"/>
                </a:lnTo>
                <a:lnTo>
                  <a:pt x="0" y="288"/>
                </a:lnTo>
                <a:lnTo>
                  <a:pt x="1" y="292"/>
                </a:lnTo>
                <a:lnTo>
                  <a:pt x="3" y="295"/>
                </a:lnTo>
                <a:lnTo>
                  <a:pt x="5" y="298"/>
                </a:lnTo>
                <a:lnTo>
                  <a:pt x="9" y="300"/>
                </a:lnTo>
                <a:lnTo>
                  <a:pt x="12" y="302"/>
                </a:lnTo>
                <a:lnTo>
                  <a:pt x="15" y="303"/>
                </a:lnTo>
                <a:lnTo>
                  <a:pt x="20" y="303"/>
                </a:lnTo>
                <a:lnTo>
                  <a:pt x="25" y="302"/>
                </a:lnTo>
                <a:lnTo>
                  <a:pt x="29" y="300"/>
                </a:lnTo>
                <a:lnTo>
                  <a:pt x="64" y="322"/>
                </a:lnTo>
                <a:lnTo>
                  <a:pt x="64" y="325"/>
                </a:lnTo>
                <a:lnTo>
                  <a:pt x="64" y="328"/>
                </a:lnTo>
                <a:lnTo>
                  <a:pt x="65" y="332"/>
                </a:lnTo>
                <a:lnTo>
                  <a:pt x="67" y="336"/>
                </a:lnTo>
                <a:lnTo>
                  <a:pt x="69" y="338"/>
                </a:lnTo>
                <a:lnTo>
                  <a:pt x="72" y="340"/>
                </a:lnTo>
                <a:lnTo>
                  <a:pt x="76" y="342"/>
                </a:lnTo>
                <a:lnTo>
                  <a:pt x="79" y="343"/>
                </a:lnTo>
                <a:lnTo>
                  <a:pt x="83" y="343"/>
                </a:lnTo>
                <a:lnTo>
                  <a:pt x="86" y="343"/>
                </a:lnTo>
                <a:lnTo>
                  <a:pt x="90" y="342"/>
                </a:lnTo>
                <a:lnTo>
                  <a:pt x="93" y="340"/>
                </a:lnTo>
                <a:lnTo>
                  <a:pt x="96" y="338"/>
                </a:lnTo>
                <a:lnTo>
                  <a:pt x="98" y="336"/>
                </a:lnTo>
                <a:lnTo>
                  <a:pt x="101" y="332"/>
                </a:lnTo>
                <a:lnTo>
                  <a:pt x="102" y="328"/>
                </a:lnTo>
                <a:lnTo>
                  <a:pt x="102" y="325"/>
                </a:lnTo>
                <a:lnTo>
                  <a:pt x="101" y="319"/>
                </a:lnTo>
                <a:lnTo>
                  <a:pt x="98" y="314"/>
                </a:lnTo>
                <a:lnTo>
                  <a:pt x="117" y="289"/>
                </a:lnTo>
                <a:lnTo>
                  <a:pt x="126" y="295"/>
                </a:lnTo>
                <a:lnTo>
                  <a:pt x="136" y="299"/>
                </a:lnTo>
                <a:lnTo>
                  <a:pt x="146" y="303"/>
                </a:lnTo>
                <a:lnTo>
                  <a:pt x="157" y="306"/>
                </a:lnTo>
                <a:lnTo>
                  <a:pt x="166" y="310"/>
                </a:lnTo>
                <a:lnTo>
                  <a:pt x="178" y="312"/>
                </a:lnTo>
                <a:lnTo>
                  <a:pt x="189" y="313"/>
                </a:lnTo>
                <a:lnTo>
                  <a:pt x="201" y="313"/>
                </a:lnTo>
                <a:lnTo>
                  <a:pt x="213" y="313"/>
                </a:lnTo>
                <a:lnTo>
                  <a:pt x="225" y="311"/>
                </a:lnTo>
                <a:lnTo>
                  <a:pt x="237" y="309"/>
                </a:lnTo>
                <a:lnTo>
                  <a:pt x="248" y="305"/>
                </a:lnTo>
                <a:lnTo>
                  <a:pt x="260" y="302"/>
                </a:lnTo>
                <a:lnTo>
                  <a:pt x="271" y="297"/>
                </a:lnTo>
                <a:lnTo>
                  <a:pt x="282" y="291"/>
                </a:lnTo>
                <a:lnTo>
                  <a:pt x="292" y="284"/>
                </a:lnTo>
                <a:lnTo>
                  <a:pt x="300" y="292"/>
                </a:lnTo>
                <a:lnTo>
                  <a:pt x="297" y="296"/>
                </a:lnTo>
                <a:lnTo>
                  <a:pt x="295" y="298"/>
                </a:lnTo>
                <a:lnTo>
                  <a:pt x="295" y="301"/>
                </a:lnTo>
                <a:lnTo>
                  <a:pt x="295" y="303"/>
                </a:lnTo>
                <a:lnTo>
                  <a:pt x="297" y="305"/>
                </a:lnTo>
                <a:lnTo>
                  <a:pt x="312" y="322"/>
                </a:lnTo>
                <a:lnTo>
                  <a:pt x="432" y="440"/>
                </a:lnTo>
                <a:lnTo>
                  <a:pt x="443" y="451"/>
                </a:lnTo>
                <a:lnTo>
                  <a:pt x="445" y="452"/>
                </a:lnTo>
                <a:lnTo>
                  <a:pt x="447" y="453"/>
                </a:lnTo>
                <a:lnTo>
                  <a:pt x="458" y="452"/>
                </a:lnTo>
                <a:lnTo>
                  <a:pt x="467" y="449"/>
                </a:lnTo>
                <a:lnTo>
                  <a:pt x="475" y="445"/>
                </a:lnTo>
                <a:lnTo>
                  <a:pt x="483" y="438"/>
                </a:lnTo>
                <a:lnTo>
                  <a:pt x="489" y="431"/>
                </a:lnTo>
                <a:lnTo>
                  <a:pt x="494" y="422"/>
                </a:lnTo>
                <a:lnTo>
                  <a:pt x="497" y="413"/>
                </a:lnTo>
                <a:lnTo>
                  <a:pt x="498" y="403"/>
                </a:lnTo>
                <a:lnTo>
                  <a:pt x="497" y="400"/>
                </a:lnTo>
                <a:lnTo>
                  <a:pt x="496" y="398"/>
                </a:lnTo>
                <a:close/>
                <a:moveTo>
                  <a:pt x="481" y="83"/>
                </a:moveTo>
                <a:lnTo>
                  <a:pt x="480" y="82"/>
                </a:lnTo>
                <a:lnTo>
                  <a:pt x="481" y="83"/>
                </a:lnTo>
                <a:close/>
                <a:moveTo>
                  <a:pt x="327" y="316"/>
                </a:moveTo>
                <a:lnTo>
                  <a:pt x="361" y="283"/>
                </a:lnTo>
                <a:lnTo>
                  <a:pt x="470" y="393"/>
                </a:lnTo>
                <a:lnTo>
                  <a:pt x="437" y="426"/>
                </a:lnTo>
                <a:lnTo>
                  <a:pt x="327" y="316"/>
                </a:lnTo>
                <a:close/>
                <a:moveTo>
                  <a:pt x="312" y="301"/>
                </a:moveTo>
                <a:lnTo>
                  <a:pt x="346" y="268"/>
                </a:lnTo>
                <a:lnTo>
                  <a:pt x="351" y="273"/>
                </a:lnTo>
                <a:lnTo>
                  <a:pt x="318" y="306"/>
                </a:lnTo>
                <a:lnTo>
                  <a:pt x="312" y="301"/>
                </a:lnTo>
                <a:close/>
                <a:moveTo>
                  <a:pt x="58" y="156"/>
                </a:moveTo>
                <a:lnTo>
                  <a:pt x="58" y="156"/>
                </a:lnTo>
                <a:lnTo>
                  <a:pt x="58" y="142"/>
                </a:lnTo>
                <a:lnTo>
                  <a:pt x="61" y="128"/>
                </a:lnTo>
                <a:lnTo>
                  <a:pt x="64" y="115"/>
                </a:lnTo>
                <a:lnTo>
                  <a:pt x="68" y="101"/>
                </a:lnTo>
                <a:lnTo>
                  <a:pt x="75" y="89"/>
                </a:lnTo>
                <a:lnTo>
                  <a:pt x="82" y="77"/>
                </a:lnTo>
                <a:lnTo>
                  <a:pt x="90" y="66"/>
                </a:lnTo>
                <a:lnTo>
                  <a:pt x="99" y="56"/>
                </a:lnTo>
                <a:lnTo>
                  <a:pt x="110" y="46"/>
                </a:lnTo>
                <a:lnTo>
                  <a:pt x="121" y="37"/>
                </a:lnTo>
                <a:lnTo>
                  <a:pt x="133" y="30"/>
                </a:lnTo>
                <a:lnTo>
                  <a:pt x="146" y="25"/>
                </a:lnTo>
                <a:lnTo>
                  <a:pt x="159" y="19"/>
                </a:lnTo>
                <a:lnTo>
                  <a:pt x="173" y="16"/>
                </a:lnTo>
                <a:lnTo>
                  <a:pt x="187" y="14"/>
                </a:lnTo>
                <a:lnTo>
                  <a:pt x="201" y="14"/>
                </a:lnTo>
                <a:lnTo>
                  <a:pt x="215" y="14"/>
                </a:lnTo>
                <a:lnTo>
                  <a:pt x="229" y="16"/>
                </a:lnTo>
                <a:lnTo>
                  <a:pt x="242" y="19"/>
                </a:lnTo>
                <a:lnTo>
                  <a:pt x="255" y="25"/>
                </a:lnTo>
                <a:lnTo>
                  <a:pt x="268" y="30"/>
                </a:lnTo>
                <a:lnTo>
                  <a:pt x="280" y="37"/>
                </a:lnTo>
                <a:lnTo>
                  <a:pt x="291" y="46"/>
                </a:lnTo>
                <a:lnTo>
                  <a:pt x="301" y="55"/>
                </a:lnTo>
                <a:lnTo>
                  <a:pt x="311" y="66"/>
                </a:lnTo>
                <a:lnTo>
                  <a:pt x="320" y="77"/>
                </a:lnTo>
                <a:lnTo>
                  <a:pt x="327" y="89"/>
                </a:lnTo>
                <a:lnTo>
                  <a:pt x="333" y="101"/>
                </a:lnTo>
                <a:lnTo>
                  <a:pt x="337" y="114"/>
                </a:lnTo>
                <a:lnTo>
                  <a:pt x="340" y="128"/>
                </a:lnTo>
                <a:lnTo>
                  <a:pt x="342" y="142"/>
                </a:lnTo>
                <a:lnTo>
                  <a:pt x="344" y="156"/>
                </a:lnTo>
                <a:lnTo>
                  <a:pt x="344" y="167"/>
                </a:lnTo>
                <a:lnTo>
                  <a:pt x="329" y="165"/>
                </a:lnTo>
                <a:lnTo>
                  <a:pt x="329" y="156"/>
                </a:lnTo>
                <a:lnTo>
                  <a:pt x="329" y="143"/>
                </a:lnTo>
                <a:lnTo>
                  <a:pt x="327" y="130"/>
                </a:lnTo>
                <a:lnTo>
                  <a:pt x="324" y="118"/>
                </a:lnTo>
                <a:lnTo>
                  <a:pt x="320" y="107"/>
                </a:lnTo>
                <a:lnTo>
                  <a:pt x="314" y="96"/>
                </a:lnTo>
                <a:lnTo>
                  <a:pt x="308" y="85"/>
                </a:lnTo>
                <a:lnTo>
                  <a:pt x="300" y="74"/>
                </a:lnTo>
                <a:lnTo>
                  <a:pt x="292" y="64"/>
                </a:lnTo>
                <a:lnTo>
                  <a:pt x="282" y="56"/>
                </a:lnTo>
                <a:lnTo>
                  <a:pt x="272" y="48"/>
                </a:lnTo>
                <a:lnTo>
                  <a:pt x="261" y="42"/>
                </a:lnTo>
                <a:lnTo>
                  <a:pt x="250" y="36"/>
                </a:lnTo>
                <a:lnTo>
                  <a:pt x="239" y="33"/>
                </a:lnTo>
                <a:lnTo>
                  <a:pt x="226" y="30"/>
                </a:lnTo>
                <a:lnTo>
                  <a:pt x="214" y="28"/>
                </a:lnTo>
                <a:lnTo>
                  <a:pt x="201" y="27"/>
                </a:lnTo>
                <a:lnTo>
                  <a:pt x="188" y="28"/>
                </a:lnTo>
                <a:lnTo>
                  <a:pt x="175" y="30"/>
                </a:lnTo>
                <a:lnTo>
                  <a:pt x="163" y="33"/>
                </a:lnTo>
                <a:lnTo>
                  <a:pt x="151" y="37"/>
                </a:lnTo>
                <a:lnTo>
                  <a:pt x="139" y="43"/>
                </a:lnTo>
                <a:lnTo>
                  <a:pt x="129" y="49"/>
                </a:lnTo>
                <a:lnTo>
                  <a:pt x="119" y="57"/>
                </a:lnTo>
                <a:lnTo>
                  <a:pt x="109" y="66"/>
                </a:lnTo>
                <a:lnTo>
                  <a:pt x="101" y="74"/>
                </a:lnTo>
                <a:lnTo>
                  <a:pt x="93" y="85"/>
                </a:lnTo>
                <a:lnTo>
                  <a:pt x="86" y="96"/>
                </a:lnTo>
                <a:lnTo>
                  <a:pt x="81" y="107"/>
                </a:lnTo>
                <a:lnTo>
                  <a:pt x="77" y="118"/>
                </a:lnTo>
                <a:lnTo>
                  <a:pt x="75" y="131"/>
                </a:lnTo>
                <a:lnTo>
                  <a:pt x="72" y="143"/>
                </a:lnTo>
                <a:lnTo>
                  <a:pt x="71" y="156"/>
                </a:lnTo>
                <a:lnTo>
                  <a:pt x="72" y="169"/>
                </a:lnTo>
                <a:lnTo>
                  <a:pt x="75" y="181"/>
                </a:lnTo>
                <a:lnTo>
                  <a:pt x="77" y="194"/>
                </a:lnTo>
                <a:lnTo>
                  <a:pt x="81" y="206"/>
                </a:lnTo>
                <a:lnTo>
                  <a:pt x="86" y="217"/>
                </a:lnTo>
                <a:lnTo>
                  <a:pt x="93" y="228"/>
                </a:lnTo>
                <a:lnTo>
                  <a:pt x="101" y="238"/>
                </a:lnTo>
                <a:lnTo>
                  <a:pt x="109" y="247"/>
                </a:lnTo>
                <a:lnTo>
                  <a:pt x="121" y="258"/>
                </a:lnTo>
                <a:lnTo>
                  <a:pt x="113" y="269"/>
                </a:lnTo>
                <a:lnTo>
                  <a:pt x="102" y="259"/>
                </a:lnTo>
                <a:lnTo>
                  <a:pt x="91" y="247"/>
                </a:lnTo>
                <a:lnTo>
                  <a:pt x="81" y="234"/>
                </a:lnTo>
                <a:lnTo>
                  <a:pt x="72" y="220"/>
                </a:lnTo>
                <a:lnTo>
                  <a:pt x="67" y="205"/>
                </a:lnTo>
                <a:lnTo>
                  <a:pt x="62" y="190"/>
                </a:lnTo>
                <a:lnTo>
                  <a:pt x="58" y="174"/>
                </a:lnTo>
                <a:lnTo>
                  <a:pt x="58" y="156"/>
                </a:lnTo>
                <a:close/>
                <a:moveTo>
                  <a:pt x="140" y="255"/>
                </a:moveTo>
                <a:lnTo>
                  <a:pt x="198" y="174"/>
                </a:lnTo>
                <a:lnTo>
                  <a:pt x="204" y="175"/>
                </a:lnTo>
                <a:lnTo>
                  <a:pt x="209" y="175"/>
                </a:lnTo>
                <a:lnTo>
                  <a:pt x="213" y="172"/>
                </a:lnTo>
                <a:lnTo>
                  <a:pt x="217" y="169"/>
                </a:lnTo>
                <a:lnTo>
                  <a:pt x="220" y="166"/>
                </a:lnTo>
                <a:lnTo>
                  <a:pt x="313" y="178"/>
                </a:lnTo>
                <a:lnTo>
                  <a:pt x="309" y="194"/>
                </a:lnTo>
                <a:lnTo>
                  <a:pt x="302" y="209"/>
                </a:lnTo>
                <a:lnTo>
                  <a:pt x="294" y="224"/>
                </a:lnTo>
                <a:lnTo>
                  <a:pt x="282" y="237"/>
                </a:lnTo>
                <a:lnTo>
                  <a:pt x="273" y="245"/>
                </a:lnTo>
                <a:lnTo>
                  <a:pt x="265" y="251"/>
                </a:lnTo>
                <a:lnTo>
                  <a:pt x="255" y="258"/>
                </a:lnTo>
                <a:lnTo>
                  <a:pt x="245" y="262"/>
                </a:lnTo>
                <a:lnTo>
                  <a:pt x="234" y="266"/>
                </a:lnTo>
                <a:lnTo>
                  <a:pt x="224" y="269"/>
                </a:lnTo>
                <a:lnTo>
                  <a:pt x="212" y="271"/>
                </a:lnTo>
                <a:lnTo>
                  <a:pt x="201" y="271"/>
                </a:lnTo>
                <a:lnTo>
                  <a:pt x="201" y="278"/>
                </a:lnTo>
                <a:lnTo>
                  <a:pt x="201" y="271"/>
                </a:lnTo>
                <a:lnTo>
                  <a:pt x="185" y="270"/>
                </a:lnTo>
                <a:lnTo>
                  <a:pt x="170" y="266"/>
                </a:lnTo>
                <a:lnTo>
                  <a:pt x="155" y="261"/>
                </a:lnTo>
                <a:lnTo>
                  <a:pt x="140" y="255"/>
                </a:lnTo>
                <a:close/>
                <a:moveTo>
                  <a:pt x="223" y="152"/>
                </a:moveTo>
                <a:lnTo>
                  <a:pt x="223" y="152"/>
                </a:lnTo>
                <a:lnTo>
                  <a:pt x="220" y="147"/>
                </a:lnTo>
                <a:lnTo>
                  <a:pt x="216" y="141"/>
                </a:lnTo>
                <a:lnTo>
                  <a:pt x="211" y="139"/>
                </a:lnTo>
                <a:lnTo>
                  <a:pt x="204" y="137"/>
                </a:lnTo>
                <a:lnTo>
                  <a:pt x="200" y="138"/>
                </a:lnTo>
                <a:lnTo>
                  <a:pt x="197" y="139"/>
                </a:lnTo>
                <a:lnTo>
                  <a:pt x="193" y="140"/>
                </a:lnTo>
                <a:lnTo>
                  <a:pt x="190" y="143"/>
                </a:lnTo>
                <a:lnTo>
                  <a:pt x="188" y="145"/>
                </a:lnTo>
                <a:lnTo>
                  <a:pt x="187" y="149"/>
                </a:lnTo>
                <a:lnTo>
                  <a:pt x="186" y="152"/>
                </a:lnTo>
                <a:lnTo>
                  <a:pt x="185" y="156"/>
                </a:lnTo>
                <a:lnTo>
                  <a:pt x="186" y="161"/>
                </a:lnTo>
                <a:lnTo>
                  <a:pt x="187" y="164"/>
                </a:lnTo>
                <a:lnTo>
                  <a:pt x="130" y="246"/>
                </a:lnTo>
                <a:lnTo>
                  <a:pt x="120" y="237"/>
                </a:lnTo>
                <a:lnTo>
                  <a:pt x="111" y="229"/>
                </a:lnTo>
                <a:lnTo>
                  <a:pt x="105" y="220"/>
                </a:lnTo>
                <a:lnTo>
                  <a:pt x="99" y="210"/>
                </a:lnTo>
                <a:lnTo>
                  <a:pt x="94" y="201"/>
                </a:lnTo>
                <a:lnTo>
                  <a:pt x="91" y="190"/>
                </a:lnTo>
                <a:lnTo>
                  <a:pt x="88" y="179"/>
                </a:lnTo>
                <a:lnTo>
                  <a:pt x="86" y="167"/>
                </a:lnTo>
                <a:lnTo>
                  <a:pt x="85" y="156"/>
                </a:lnTo>
                <a:lnTo>
                  <a:pt x="86" y="144"/>
                </a:lnTo>
                <a:lnTo>
                  <a:pt x="88" y="134"/>
                </a:lnTo>
                <a:lnTo>
                  <a:pt x="91" y="123"/>
                </a:lnTo>
                <a:lnTo>
                  <a:pt x="94" y="112"/>
                </a:lnTo>
                <a:lnTo>
                  <a:pt x="99" y="102"/>
                </a:lnTo>
                <a:lnTo>
                  <a:pt x="105" y="93"/>
                </a:lnTo>
                <a:lnTo>
                  <a:pt x="111" y="84"/>
                </a:lnTo>
                <a:lnTo>
                  <a:pt x="119" y="75"/>
                </a:lnTo>
                <a:lnTo>
                  <a:pt x="128" y="68"/>
                </a:lnTo>
                <a:lnTo>
                  <a:pt x="137" y="60"/>
                </a:lnTo>
                <a:lnTo>
                  <a:pt x="147" y="55"/>
                </a:lnTo>
                <a:lnTo>
                  <a:pt x="157" y="50"/>
                </a:lnTo>
                <a:lnTo>
                  <a:pt x="167" y="46"/>
                </a:lnTo>
                <a:lnTo>
                  <a:pt x="178" y="44"/>
                </a:lnTo>
                <a:lnTo>
                  <a:pt x="189" y="42"/>
                </a:lnTo>
                <a:lnTo>
                  <a:pt x="201" y="42"/>
                </a:lnTo>
                <a:lnTo>
                  <a:pt x="212" y="42"/>
                </a:lnTo>
                <a:lnTo>
                  <a:pt x="224" y="44"/>
                </a:lnTo>
                <a:lnTo>
                  <a:pt x="234" y="46"/>
                </a:lnTo>
                <a:lnTo>
                  <a:pt x="244" y="50"/>
                </a:lnTo>
                <a:lnTo>
                  <a:pt x="255" y="55"/>
                </a:lnTo>
                <a:lnTo>
                  <a:pt x="265" y="60"/>
                </a:lnTo>
                <a:lnTo>
                  <a:pt x="273" y="68"/>
                </a:lnTo>
                <a:lnTo>
                  <a:pt x="282" y="75"/>
                </a:lnTo>
                <a:lnTo>
                  <a:pt x="290" y="84"/>
                </a:lnTo>
                <a:lnTo>
                  <a:pt x="296" y="93"/>
                </a:lnTo>
                <a:lnTo>
                  <a:pt x="302" y="102"/>
                </a:lnTo>
                <a:lnTo>
                  <a:pt x="307" y="112"/>
                </a:lnTo>
                <a:lnTo>
                  <a:pt x="311" y="123"/>
                </a:lnTo>
                <a:lnTo>
                  <a:pt x="313" y="134"/>
                </a:lnTo>
                <a:lnTo>
                  <a:pt x="315" y="144"/>
                </a:lnTo>
                <a:lnTo>
                  <a:pt x="315" y="156"/>
                </a:lnTo>
                <a:lnTo>
                  <a:pt x="315" y="164"/>
                </a:lnTo>
                <a:lnTo>
                  <a:pt x="223" y="152"/>
                </a:lnTo>
                <a:close/>
                <a:moveTo>
                  <a:pt x="201" y="299"/>
                </a:moveTo>
                <a:lnTo>
                  <a:pt x="201" y="306"/>
                </a:lnTo>
                <a:lnTo>
                  <a:pt x="201" y="299"/>
                </a:lnTo>
                <a:lnTo>
                  <a:pt x="190" y="299"/>
                </a:lnTo>
                <a:lnTo>
                  <a:pt x="180" y="298"/>
                </a:lnTo>
                <a:lnTo>
                  <a:pt x="171" y="296"/>
                </a:lnTo>
                <a:lnTo>
                  <a:pt x="161" y="293"/>
                </a:lnTo>
                <a:lnTo>
                  <a:pt x="151" y="290"/>
                </a:lnTo>
                <a:lnTo>
                  <a:pt x="142" y="286"/>
                </a:lnTo>
                <a:lnTo>
                  <a:pt x="133" y="282"/>
                </a:lnTo>
                <a:lnTo>
                  <a:pt x="125" y="277"/>
                </a:lnTo>
                <a:lnTo>
                  <a:pt x="133" y="265"/>
                </a:lnTo>
                <a:lnTo>
                  <a:pt x="148" y="274"/>
                </a:lnTo>
                <a:lnTo>
                  <a:pt x="165" y="280"/>
                </a:lnTo>
                <a:lnTo>
                  <a:pt x="183" y="284"/>
                </a:lnTo>
                <a:lnTo>
                  <a:pt x="201" y="285"/>
                </a:lnTo>
                <a:lnTo>
                  <a:pt x="214" y="285"/>
                </a:lnTo>
                <a:lnTo>
                  <a:pt x="226" y="283"/>
                </a:lnTo>
                <a:lnTo>
                  <a:pt x="239" y="279"/>
                </a:lnTo>
                <a:lnTo>
                  <a:pt x="251" y="275"/>
                </a:lnTo>
                <a:lnTo>
                  <a:pt x="261" y="270"/>
                </a:lnTo>
                <a:lnTo>
                  <a:pt x="272" y="263"/>
                </a:lnTo>
                <a:lnTo>
                  <a:pt x="283" y="256"/>
                </a:lnTo>
                <a:lnTo>
                  <a:pt x="292" y="247"/>
                </a:lnTo>
                <a:lnTo>
                  <a:pt x="299" y="239"/>
                </a:lnTo>
                <a:lnTo>
                  <a:pt x="305" y="232"/>
                </a:lnTo>
                <a:lnTo>
                  <a:pt x="310" y="224"/>
                </a:lnTo>
                <a:lnTo>
                  <a:pt x="315" y="216"/>
                </a:lnTo>
                <a:lnTo>
                  <a:pt x="320" y="207"/>
                </a:lnTo>
                <a:lnTo>
                  <a:pt x="323" y="198"/>
                </a:lnTo>
                <a:lnTo>
                  <a:pt x="325" y="189"/>
                </a:lnTo>
                <a:lnTo>
                  <a:pt x="327" y="179"/>
                </a:lnTo>
                <a:lnTo>
                  <a:pt x="341" y="181"/>
                </a:lnTo>
                <a:lnTo>
                  <a:pt x="337" y="197"/>
                </a:lnTo>
                <a:lnTo>
                  <a:pt x="332" y="214"/>
                </a:lnTo>
                <a:lnTo>
                  <a:pt x="324" y="229"/>
                </a:lnTo>
                <a:lnTo>
                  <a:pt x="314" y="243"/>
                </a:lnTo>
                <a:lnTo>
                  <a:pt x="314" y="244"/>
                </a:lnTo>
                <a:lnTo>
                  <a:pt x="308" y="250"/>
                </a:lnTo>
                <a:lnTo>
                  <a:pt x="301" y="257"/>
                </a:lnTo>
                <a:lnTo>
                  <a:pt x="295" y="263"/>
                </a:lnTo>
                <a:lnTo>
                  <a:pt x="288" y="269"/>
                </a:lnTo>
                <a:lnTo>
                  <a:pt x="288" y="270"/>
                </a:lnTo>
                <a:lnTo>
                  <a:pt x="279" y="276"/>
                </a:lnTo>
                <a:lnTo>
                  <a:pt x="268" y="282"/>
                </a:lnTo>
                <a:lnTo>
                  <a:pt x="258" y="287"/>
                </a:lnTo>
                <a:lnTo>
                  <a:pt x="247" y="291"/>
                </a:lnTo>
                <a:lnTo>
                  <a:pt x="236" y="295"/>
                </a:lnTo>
                <a:lnTo>
                  <a:pt x="225" y="297"/>
                </a:lnTo>
                <a:lnTo>
                  <a:pt x="213" y="299"/>
                </a:lnTo>
                <a:lnTo>
                  <a:pt x="201" y="299"/>
                </a:lnTo>
                <a:close/>
                <a:moveTo>
                  <a:pt x="302" y="275"/>
                </a:moveTo>
                <a:lnTo>
                  <a:pt x="302" y="275"/>
                </a:lnTo>
                <a:lnTo>
                  <a:pt x="304" y="275"/>
                </a:lnTo>
                <a:lnTo>
                  <a:pt x="307" y="272"/>
                </a:lnTo>
                <a:lnTo>
                  <a:pt x="311" y="268"/>
                </a:lnTo>
                <a:lnTo>
                  <a:pt x="312" y="266"/>
                </a:lnTo>
                <a:lnTo>
                  <a:pt x="320" y="259"/>
                </a:lnTo>
                <a:lnTo>
                  <a:pt x="320" y="258"/>
                </a:lnTo>
                <a:lnTo>
                  <a:pt x="327" y="265"/>
                </a:lnTo>
                <a:lnTo>
                  <a:pt x="310" y="283"/>
                </a:lnTo>
                <a:lnTo>
                  <a:pt x="302" y="275"/>
                </a:lnTo>
                <a:close/>
                <a:moveTo>
                  <a:pt x="450" y="439"/>
                </a:moveTo>
                <a:lnTo>
                  <a:pt x="447" y="436"/>
                </a:lnTo>
                <a:lnTo>
                  <a:pt x="481" y="403"/>
                </a:lnTo>
                <a:lnTo>
                  <a:pt x="484" y="406"/>
                </a:lnTo>
                <a:lnTo>
                  <a:pt x="483" y="412"/>
                </a:lnTo>
                <a:lnTo>
                  <a:pt x="481" y="418"/>
                </a:lnTo>
                <a:lnTo>
                  <a:pt x="477" y="424"/>
                </a:lnTo>
                <a:lnTo>
                  <a:pt x="473" y="428"/>
                </a:lnTo>
                <a:lnTo>
                  <a:pt x="468" y="433"/>
                </a:lnTo>
                <a:lnTo>
                  <a:pt x="462" y="436"/>
                </a:lnTo>
                <a:lnTo>
                  <a:pt x="457" y="438"/>
                </a:lnTo>
                <a:lnTo>
                  <a:pt x="450" y="43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Par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6166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公司及模式介绍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4339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2.3 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产品形态及当前成果</a:t>
            </a:r>
          </a:p>
        </p:txBody>
      </p:sp>
      <p:grpSp>
        <p:nvGrpSpPr>
          <p:cNvPr id="14342" name="Group 29"/>
          <p:cNvGrpSpPr/>
          <p:nvPr/>
        </p:nvGrpSpPr>
        <p:grpSpPr bwMode="auto">
          <a:xfrm>
            <a:off x="322580" y="3319781"/>
            <a:ext cx="3370580" cy="746410"/>
            <a:chOff x="423265" y="3426815"/>
            <a:chExt cx="3369904" cy="746302"/>
          </a:xfrm>
        </p:grpSpPr>
        <p:sp>
          <p:nvSpPr>
            <p:cNvPr id="13" name="speed"/>
            <p:cNvSpPr txBox="1">
              <a:spLocks noChangeArrowheads="1"/>
            </p:cNvSpPr>
            <p:nvPr/>
          </p:nvSpPr>
          <p:spPr bwMode="auto">
            <a:xfrm>
              <a:off x="1521595" y="3742292"/>
              <a:ext cx="2271258" cy="43082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eaLnBrk="1" latinLnBrk="1" hangingPunct="1">
                <a:defRPr/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上线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2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个月，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4000+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货运车主关注</a:t>
              </a:r>
            </a:p>
          </p:txBody>
        </p:sp>
        <p:sp>
          <p:nvSpPr>
            <p:cNvPr id="14" name="speed"/>
            <p:cNvSpPr txBox="1">
              <a:spLocks noChangeArrowheads="1"/>
            </p:cNvSpPr>
            <p:nvPr/>
          </p:nvSpPr>
          <p:spPr bwMode="auto">
            <a:xfrm>
              <a:off x="423265" y="3426815"/>
              <a:ext cx="3369904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微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信公众号</a:t>
              </a:r>
              <a:r>
                <a:rPr lang="en-US" altLang="ko-KR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：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预约加油</a:t>
              </a:r>
              <a:endParaRPr lang="en-US" altLang="ko-KR" sz="1800" dirty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4343" name="Group 30"/>
          <p:cNvGrpSpPr/>
          <p:nvPr/>
        </p:nvGrpSpPr>
        <p:grpSpPr bwMode="auto">
          <a:xfrm>
            <a:off x="1348740" y="5203503"/>
            <a:ext cx="2889250" cy="952402"/>
            <a:chOff x="1438275" y="5315696"/>
            <a:chExt cx="2889837" cy="952265"/>
          </a:xfrm>
        </p:grpSpPr>
        <p:sp>
          <p:nvSpPr>
            <p:cNvPr id="20" name="speed"/>
            <p:cNvSpPr txBox="1">
              <a:spLocks noChangeArrowheads="1"/>
            </p:cNvSpPr>
            <p:nvPr/>
          </p:nvSpPr>
          <p:spPr bwMode="auto">
            <a:xfrm>
              <a:off x="1966067" y="5621723"/>
              <a:ext cx="2362045" cy="6462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latinLnBrk="1">
                <a:defRPr/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每天超过</a:t>
              </a:r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100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个预约加油订单，客单价约</a:t>
              </a:r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1500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元，复够率超过</a:t>
              </a:r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80%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。</a:t>
              </a:r>
            </a:p>
          </p:txBody>
        </p:sp>
        <p:sp>
          <p:nvSpPr>
            <p:cNvPr id="21" name="speed"/>
            <p:cNvSpPr txBox="1">
              <a:spLocks noChangeArrowheads="1"/>
            </p:cNvSpPr>
            <p:nvPr/>
          </p:nvSpPr>
          <p:spPr bwMode="auto">
            <a:xfrm>
              <a:off x="1438275" y="5315696"/>
              <a:ext cx="2889837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</a:rPr>
                <a:t>预约订单</a:t>
              </a:r>
              <a:endParaRPr lang="en-US" altLang="ko-KR" sz="1800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4344" name="Group 28"/>
          <p:cNvGrpSpPr/>
          <p:nvPr/>
        </p:nvGrpSpPr>
        <p:grpSpPr bwMode="auto">
          <a:xfrm>
            <a:off x="2412683" y="2037711"/>
            <a:ext cx="2965450" cy="547553"/>
            <a:chOff x="2492932" y="2101893"/>
            <a:chExt cx="2964856" cy="547474"/>
          </a:xfrm>
        </p:grpSpPr>
        <p:sp>
          <p:nvSpPr>
            <p:cNvPr id="22" name="speed"/>
            <p:cNvSpPr txBox="1">
              <a:spLocks noChangeArrowheads="1"/>
            </p:cNvSpPr>
            <p:nvPr/>
          </p:nvSpPr>
          <p:spPr bwMode="auto">
            <a:xfrm>
              <a:off x="2492932" y="2433954"/>
              <a:ext cx="2964856" cy="2154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r" latinLnBrk="1">
                <a:defRPr/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安卓、苹果市场已上线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speed"/>
            <p:cNvSpPr txBox="1">
              <a:spLocks noChangeArrowheads="1"/>
            </p:cNvSpPr>
            <p:nvPr/>
          </p:nvSpPr>
          <p:spPr bwMode="auto">
            <a:xfrm>
              <a:off x="2937978" y="2101893"/>
              <a:ext cx="2519810" cy="25387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移动端</a:t>
              </a:r>
              <a:r>
                <a:rPr lang="en-US" altLang="zh-CN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app</a:t>
              </a: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：</a:t>
              </a: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</a:rPr>
                <a:t>西航石化</a:t>
              </a:r>
              <a:endParaRPr lang="en-US" altLang="zh-CN" sz="1800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4345" name="Group 27"/>
          <p:cNvGrpSpPr/>
          <p:nvPr/>
        </p:nvGrpSpPr>
        <p:grpSpPr bwMode="auto">
          <a:xfrm>
            <a:off x="8496300" y="3327398"/>
            <a:ext cx="3136900" cy="738863"/>
            <a:chOff x="8396712" y="3445855"/>
            <a:chExt cx="3136454" cy="739059"/>
          </a:xfrm>
        </p:grpSpPr>
        <p:sp>
          <p:nvSpPr>
            <p:cNvPr id="24" name="speed"/>
            <p:cNvSpPr txBox="1">
              <a:spLocks noChangeArrowheads="1"/>
            </p:cNvSpPr>
            <p:nvPr/>
          </p:nvSpPr>
          <p:spPr bwMode="auto">
            <a:xfrm>
              <a:off x="8396712" y="3753913"/>
              <a:ext cx="2501544" cy="43100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latinLnBrk="1">
                <a:defRPr/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合作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数十个货运车队，用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油预算，司机管理方便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高效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speed"/>
            <p:cNvSpPr txBox="1">
              <a:spLocks noChangeArrowheads="1"/>
            </p:cNvSpPr>
            <p:nvPr/>
          </p:nvSpPr>
          <p:spPr bwMode="auto">
            <a:xfrm>
              <a:off x="8396712" y="3445855"/>
              <a:ext cx="3136454" cy="249365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defRPr/>
              </a:pPr>
              <a:r>
                <a:rPr lang="en-US" altLang="zh-CN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PC 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网页端</a:t>
              </a:r>
              <a:r>
                <a:rPr lang="en-US" altLang="ko-KR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：</a:t>
              </a:r>
              <a:r>
                <a:rPr lang="zh-CN" altLang="en-US" sz="1800" dirty="0">
                  <a:solidFill>
                    <a:srgbClr val="FF8A00"/>
                  </a:solidFill>
                  <a:latin typeface="微软雅黑" panose="020B0503020204020204" charset="-122"/>
                  <a:ea typeface="微软雅黑" panose="020B0503020204020204" charset="-122"/>
                </a:rPr>
                <a:t>企业用油管理系统</a:t>
              </a:r>
            </a:p>
          </p:txBody>
        </p:sp>
      </p:grpSp>
      <p:grpSp>
        <p:nvGrpSpPr>
          <p:cNvPr id="14346" name="Group 2"/>
          <p:cNvGrpSpPr/>
          <p:nvPr/>
        </p:nvGrpSpPr>
        <p:grpSpPr bwMode="auto">
          <a:xfrm>
            <a:off x="7948613" y="5202233"/>
            <a:ext cx="2724150" cy="952402"/>
            <a:chOff x="7849557" y="5315696"/>
            <a:chExt cx="2723604" cy="952265"/>
          </a:xfrm>
        </p:grpSpPr>
        <p:sp>
          <p:nvSpPr>
            <p:cNvPr id="26" name="speed"/>
            <p:cNvSpPr txBox="1">
              <a:spLocks noChangeArrowheads="1"/>
            </p:cNvSpPr>
            <p:nvPr/>
          </p:nvSpPr>
          <p:spPr bwMode="auto">
            <a:xfrm>
              <a:off x="7849557" y="5621723"/>
              <a:ext cx="2723604" cy="6462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l" latinLnBrk="1">
                <a:buNone/>
                <a:defRPr/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连续两月增长率超过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100%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，月收入突破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300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万，毛利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8%~10%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</a:t>
              </a:r>
              <a:r>
                <a:rPr lang="zh-CN" altLang="en-US" sz="1400" b="1" dirty="0" smtClean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目前公司已盈利</a:t>
              </a:r>
              <a:endParaRPr lang="zh-CN" altLang="en-US" sz="14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speed"/>
            <p:cNvSpPr txBox="1">
              <a:spLocks noChangeArrowheads="1"/>
            </p:cNvSpPr>
            <p:nvPr/>
          </p:nvSpPr>
          <p:spPr bwMode="auto">
            <a:xfrm>
              <a:off x="7849557" y="5315696"/>
              <a:ext cx="2217451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defRPr/>
              </a:pPr>
              <a:r>
                <a:rPr lang="zh-CN" altLang="en-US" sz="1800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</a:rPr>
                <a:t>收入利润</a:t>
              </a:r>
              <a:endParaRPr lang="zh-CN" altLang="en-US" sz="1800" dirty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43" name="Group 33"/>
          <p:cNvGrpSpPr/>
          <p:nvPr/>
        </p:nvGrpSpPr>
        <p:grpSpPr bwMode="auto">
          <a:xfrm>
            <a:off x="4384675" y="2435225"/>
            <a:ext cx="3422650" cy="3260725"/>
            <a:chOff x="4633592" y="2555107"/>
            <a:chExt cx="2924816" cy="2785540"/>
          </a:xfrm>
        </p:grpSpPr>
        <p:sp>
          <p:nvSpPr>
            <p:cNvPr id="44" name="정오각형 1"/>
            <p:cNvSpPr/>
            <p:nvPr/>
          </p:nvSpPr>
          <p:spPr>
            <a:xfrm>
              <a:off x="4633592" y="2555107"/>
              <a:ext cx="2924816" cy="2785540"/>
            </a:xfrm>
            <a:prstGeom prst="pentagon">
              <a:avLst/>
            </a:prstGeom>
            <a:noFill/>
            <a:ln w="28575">
              <a:solidFill>
                <a:srgbClr val="4154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45" name="Group 32"/>
            <p:cNvGrpSpPr/>
            <p:nvPr/>
          </p:nvGrpSpPr>
          <p:grpSpPr bwMode="auto">
            <a:xfrm>
              <a:off x="4633595" y="2555107"/>
              <a:ext cx="2924810" cy="2785533"/>
              <a:chOff x="4633595" y="2555107"/>
              <a:chExt cx="2924810" cy="2785533"/>
            </a:xfrm>
          </p:grpSpPr>
          <p:cxnSp>
            <p:nvCxnSpPr>
              <p:cNvPr id="46" name="직선 연결선 3"/>
              <p:cNvCxnSpPr>
                <a:stCxn id="44" idx="1"/>
                <a:endCxn id="44" idx="5"/>
              </p:cNvCxnSpPr>
              <p:nvPr/>
            </p:nvCxnSpPr>
            <p:spPr>
              <a:xfrm>
                <a:off x="4633592" y="3619688"/>
                <a:ext cx="2924816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6"/>
              <p:cNvCxnSpPr>
                <a:stCxn id="44" idx="0"/>
                <a:endCxn id="44" idx="2"/>
              </p:cNvCxnSpPr>
              <p:nvPr/>
            </p:nvCxnSpPr>
            <p:spPr>
              <a:xfrm flipH="1">
                <a:off x="5192508" y="2555107"/>
                <a:ext cx="903491" cy="278554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11"/>
              <p:cNvCxnSpPr>
                <a:stCxn id="44" idx="0"/>
                <a:endCxn id="44" idx="4"/>
              </p:cNvCxnSpPr>
              <p:nvPr/>
            </p:nvCxnSpPr>
            <p:spPr>
              <a:xfrm>
                <a:off x="6096000" y="2555107"/>
                <a:ext cx="903491" cy="278554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13"/>
              <p:cNvCxnSpPr>
                <a:stCxn id="44" idx="1"/>
                <a:endCxn id="44" idx="4"/>
              </p:cNvCxnSpPr>
              <p:nvPr/>
            </p:nvCxnSpPr>
            <p:spPr>
              <a:xfrm>
                <a:off x="4633592" y="3619688"/>
                <a:ext cx="2365899" cy="1720959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15"/>
              <p:cNvCxnSpPr>
                <a:stCxn id="44" idx="5"/>
                <a:endCxn id="44" idx="2"/>
              </p:cNvCxnSpPr>
              <p:nvPr/>
            </p:nvCxnSpPr>
            <p:spPr>
              <a:xfrm flipH="1">
                <a:off x="5192508" y="3619688"/>
                <a:ext cx="2365899" cy="1720959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7" name="组合 76"/>
          <p:cNvGrpSpPr/>
          <p:nvPr/>
        </p:nvGrpSpPr>
        <p:grpSpPr>
          <a:xfrm>
            <a:off x="5483225" y="1863725"/>
            <a:ext cx="1225550" cy="1227455"/>
            <a:chOff x="8635" y="3040"/>
            <a:chExt cx="1930" cy="1933"/>
          </a:xfrm>
        </p:grpSpPr>
        <p:sp>
          <p:nvSpPr>
            <p:cNvPr id="19" name="타원 84"/>
            <p:cNvSpPr/>
            <p:nvPr/>
          </p:nvSpPr>
          <p:spPr>
            <a:xfrm>
              <a:off x="8635" y="3040"/>
              <a:ext cx="1930" cy="1933"/>
            </a:xfrm>
            <a:prstGeom prst="ellipse">
              <a:avLst/>
            </a:prstGeom>
            <a:solidFill>
              <a:srgbClr val="91BA5B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8704" y="3714"/>
              <a:ext cx="1793" cy="586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车队管理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7158355" y="3124200"/>
            <a:ext cx="1225550" cy="1227455"/>
            <a:chOff x="11273" y="5025"/>
            <a:chExt cx="1930" cy="1933"/>
          </a:xfrm>
        </p:grpSpPr>
        <p:sp>
          <p:nvSpPr>
            <p:cNvPr id="18" name="타원 81"/>
            <p:cNvSpPr/>
            <p:nvPr/>
          </p:nvSpPr>
          <p:spPr>
            <a:xfrm>
              <a:off x="11273" y="5025"/>
              <a:ext cx="1930" cy="1933"/>
            </a:xfrm>
            <a:prstGeom prst="ellipse">
              <a:avLst/>
            </a:prstGeom>
            <a:solidFill>
              <a:srgbClr val="FF8A0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1342" y="5687"/>
              <a:ext cx="1793" cy="610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sz="1800" b="1" dirty="0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企业车队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809366" y="3124201"/>
            <a:ext cx="1226820" cy="1227455"/>
            <a:chOff x="5999" y="4936"/>
            <a:chExt cx="1932" cy="1933"/>
          </a:xfrm>
        </p:grpSpPr>
        <p:sp>
          <p:nvSpPr>
            <p:cNvPr id="17" name="타원 69"/>
            <p:cNvSpPr/>
            <p:nvPr/>
          </p:nvSpPr>
          <p:spPr>
            <a:xfrm>
              <a:off x="5999" y="4936"/>
              <a:ext cx="1932" cy="1933"/>
            </a:xfrm>
            <a:prstGeom prst="ellipse">
              <a:avLst/>
            </a:prstGeom>
            <a:solidFill>
              <a:srgbClr val="EA801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069" y="5609"/>
              <a:ext cx="1793" cy="586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货运司机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326890" y="5002530"/>
            <a:ext cx="1227455" cy="1226820"/>
            <a:chOff x="6814" y="8047"/>
            <a:chExt cx="1933" cy="1932"/>
          </a:xfrm>
          <a:solidFill>
            <a:srgbClr val="415463"/>
          </a:solidFill>
        </p:grpSpPr>
        <p:sp>
          <p:nvSpPr>
            <p:cNvPr id="15" name="타원 72"/>
            <p:cNvSpPr/>
            <p:nvPr/>
          </p:nvSpPr>
          <p:spPr>
            <a:xfrm>
              <a:off x="6814" y="8047"/>
              <a:ext cx="1933" cy="1932"/>
            </a:xfrm>
            <a:prstGeom prst="ellipse">
              <a:avLst/>
            </a:pr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884" y="8720"/>
              <a:ext cx="1793" cy="586"/>
            </a:xfrm>
            <a:prstGeom prst="rect">
              <a:avLst/>
            </a:prstGeom>
            <a:grp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预约订单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621780" y="5002530"/>
            <a:ext cx="1226820" cy="1226820"/>
            <a:chOff x="10428" y="7983"/>
            <a:chExt cx="1932" cy="1932"/>
          </a:xfrm>
          <a:solidFill>
            <a:srgbClr val="415463"/>
          </a:solidFill>
        </p:grpSpPr>
        <p:sp>
          <p:nvSpPr>
            <p:cNvPr id="16" name="타원 75"/>
            <p:cNvSpPr/>
            <p:nvPr/>
          </p:nvSpPr>
          <p:spPr>
            <a:xfrm>
              <a:off x="10428" y="7983"/>
              <a:ext cx="1932" cy="1932"/>
            </a:xfrm>
            <a:prstGeom prst="ellipse">
              <a:avLst/>
            </a:pr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498" y="8656"/>
              <a:ext cx="1793" cy="586"/>
            </a:xfrm>
            <a:prstGeom prst="rect">
              <a:avLst/>
            </a:prstGeom>
            <a:grp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收入利润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4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4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980</Words>
  <Application>Microsoft Office PowerPoint</Application>
  <PresentationFormat>自定义</PresentationFormat>
  <Paragraphs>156</Paragraphs>
  <Slides>15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Bobbie</dc:creator>
  <cp:lastModifiedBy>ll</cp:lastModifiedBy>
  <cp:revision>480</cp:revision>
  <dcterms:created xsi:type="dcterms:W3CDTF">2015-12-02T02:04:00Z</dcterms:created>
  <dcterms:modified xsi:type="dcterms:W3CDTF">2017-11-03T00:36:29Z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